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355" r:id="rId2"/>
    <p:sldId id="383" r:id="rId3"/>
    <p:sldId id="380" r:id="rId4"/>
    <p:sldId id="361" r:id="rId5"/>
    <p:sldId id="402" r:id="rId6"/>
    <p:sldId id="403" r:id="rId7"/>
    <p:sldId id="404" r:id="rId8"/>
    <p:sldId id="370" r:id="rId9"/>
    <p:sldId id="371" r:id="rId10"/>
    <p:sldId id="374" r:id="rId11"/>
    <p:sldId id="385" r:id="rId12"/>
    <p:sldId id="384" r:id="rId13"/>
    <p:sldId id="379" r:id="rId14"/>
    <p:sldId id="386" r:id="rId15"/>
    <p:sldId id="373" r:id="rId16"/>
    <p:sldId id="394" r:id="rId17"/>
    <p:sldId id="400" r:id="rId18"/>
    <p:sldId id="395" r:id="rId19"/>
    <p:sldId id="401" r:id="rId20"/>
    <p:sldId id="407" r:id="rId21"/>
    <p:sldId id="405" r:id="rId22"/>
    <p:sldId id="406" r:id="rId23"/>
    <p:sldId id="399" r:id="rId24"/>
    <p:sldId id="381" r:id="rId25"/>
    <p:sldId id="388" r:id="rId26"/>
    <p:sldId id="396" r:id="rId27"/>
    <p:sldId id="397" r:id="rId28"/>
    <p:sldId id="398" r:id="rId29"/>
    <p:sldId id="387" r:id="rId30"/>
    <p:sldId id="358" r:id="rId31"/>
  </p:sldIdLst>
  <p:sldSz cx="12192000" cy="6858000"/>
  <p:notesSz cx="6858000" cy="9144000"/>
  <p:defaultText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pple 2"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4289"/>
    <a:srgbClr val="003683"/>
    <a:srgbClr val="EF3E40"/>
    <a:srgbClr val="003F88"/>
    <a:srgbClr val="F03534"/>
    <a:srgbClr val="4478AB"/>
    <a:srgbClr val="ED3D3D"/>
    <a:srgbClr val="EE3F3E"/>
    <a:srgbClr val="FDCA02"/>
    <a:srgbClr val="003B8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735" autoAdjust="0"/>
    <p:restoredTop sz="94660"/>
  </p:normalViewPr>
  <p:slideViewPr>
    <p:cSldViewPr snapToGrid="0" snapToObjects="1">
      <p:cViewPr>
        <p:scale>
          <a:sx n="66" d="100"/>
          <a:sy n="66" d="100"/>
        </p:scale>
        <p:origin x="-870" y="-14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9" d="100"/>
          <a:sy n="59" d="100"/>
        </p:scale>
        <p:origin x="1746" y="8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28833F3-6894-4446-9DD7-7BF5273401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FEF6AF53-87C6-44D6-8DF0-82D50DF3A3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0AC3275-9D44-403D-A9EB-A3A69884D368}" type="datetimeFigureOut">
              <a:rPr lang="en-US" smtClean="0"/>
              <a:pPr/>
              <a:t>12/1/2020</a:t>
            </a:fld>
            <a:endParaRPr lang="en-US"/>
          </a:p>
        </p:txBody>
      </p:sp>
      <p:sp>
        <p:nvSpPr>
          <p:cNvPr id="4" name="Footer Placeholder 3">
            <a:extLst>
              <a:ext uri="{FF2B5EF4-FFF2-40B4-BE49-F238E27FC236}">
                <a16:creationId xmlns:a16="http://schemas.microsoft.com/office/drawing/2014/main" xmlns="" id="{4A2EFB75-7C7E-4071-8E1E-D75D344B1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01A295B7-2BD5-4BB8-9CAC-58DBCA39BE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83D9E9-DEB7-4D51-A02F-CCFF7D723D36}" type="slidenum">
              <a:rPr lang="en-US" smtClean="0"/>
              <a:pPr/>
              <a:t>‹#›</a:t>
            </a:fld>
            <a:endParaRPr lang="en-US"/>
          </a:p>
        </p:txBody>
      </p:sp>
    </p:spTree>
    <p:extLst>
      <p:ext uri="{BB962C8B-B14F-4D97-AF65-F5344CB8AC3E}">
        <p14:creationId xmlns:p14="http://schemas.microsoft.com/office/powerpoint/2010/main" xmlns="" val="23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C79F9-0E80-4B59-BFBF-922194FB6FE7}" type="datetimeFigureOut">
              <a:rPr lang="en-US" smtClean="0"/>
              <a:pPr/>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5012C-24FD-4033-9E4F-17EFABF705B6}" type="slidenum">
              <a:rPr lang="en-US" smtClean="0"/>
              <a:pPr/>
              <a:t>‹#›</a:t>
            </a:fld>
            <a:endParaRPr lang="en-US"/>
          </a:p>
        </p:txBody>
      </p:sp>
    </p:spTree>
    <p:extLst>
      <p:ext uri="{BB962C8B-B14F-4D97-AF65-F5344CB8AC3E}">
        <p14:creationId xmlns:p14="http://schemas.microsoft.com/office/powerpoint/2010/main" xmlns="" val="370994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B65080AC-C60D-4695-B305-1501005DDE0E}"/>
              </a:ext>
            </a:extLst>
          </p:cNvPr>
          <p:cNvSpPr>
            <a:spLocks noGrp="1"/>
          </p:cNvSpPr>
          <p:nvPr>
            <p:ph type="dt" sz="half" idx="10"/>
          </p:nvPr>
        </p:nvSpPr>
        <p:spPr/>
        <p:txBody>
          <a:bodyPr/>
          <a:lstStyle/>
          <a:p>
            <a:fld id="{AD5D2152-08A9-004F-BE32-52A9C6BDFCAD}" type="datetimeFigureOut">
              <a:rPr lang="en-US" smtClean="0"/>
              <a:pPr/>
              <a:t>12/1/2020</a:t>
            </a:fld>
            <a:endParaRPr lang="en-US"/>
          </a:p>
        </p:txBody>
      </p:sp>
      <p:sp>
        <p:nvSpPr>
          <p:cNvPr id="4" name="Footer Placeholder 3">
            <a:extLst>
              <a:ext uri="{FF2B5EF4-FFF2-40B4-BE49-F238E27FC236}">
                <a16:creationId xmlns:a16="http://schemas.microsoft.com/office/drawing/2014/main" xmlns="" id="{79CD6079-B8BA-462C-B4F8-F879949CF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D0D9AAD-96F2-4C0C-A3CC-8F868506BFFC}"/>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316370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D1E2440C-D902-48AF-BF36-C59A959297D9}"/>
              </a:ext>
            </a:extLst>
          </p:cNvPr>
          <p:cNvSpPr>
            <a:spLocks noGrp="1"/>
          </p:cNvSpPr>
          <p:nvPr>
            <p:ph type="dt" sz="half" idx="10"/>
          </p:nvPr>
        </p:nvSpPr>
        <p:spPr/>
        <p:txBody>
          <a:bodyPr/>
          <a:lstStyle/>
          <a:p>
            <a:fld id="{AD5D2152-08A9-004F-BE32-52A9C6BDFCAD}" type="datetimeFigureOut">
              <a:rPr lang="en-US" smtClean="0"/>
              <a:pPr/>
              <a:t>12/1/2020</a:t>
            </a:fld>
            <a:endParaRPr lang="en-US"/>
          </a:p>
        </p:txBody>
      </p:sp>
      <p:sp>
        <p:nvSpPr>
          <p:cNvPr id="4" name="Footer Placeholder 3">
            <a:extLst>
              <a:ext uri="{FF2B5EF4-FFF2-40B4-BE49-F238E27FC236}">
                <a16:creationId xmlns:a16="http://schemas.microsoft.com/office/drawing/2014/main" xmlns=""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
        <p:nvSpPr>
          <p:cNvPr id="6" name="Title 1">
            <a:extLst>
              <a:ext uri="{FF2B5EF4-FFF2-40B4-BE49-F238E27FC236}">
                <a16:creationId xmlns:a16="http://schemas.microsoft.com/office/drawing/2014/main" xmlns="" id="{BF342DD3-94F2-431A-BF2E-A4BEC5CD7878}"/>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TITLE</a:t>
            </a:r>
          </a:p>
        </p:txBody>
      </p:sp>
    </p:spTree>
    <p:extLst>
      <p:ext uri="{BB962C8B-B14F-4D97-AF65-F5344CB8AC3E}">
        <p14:creationId xmlns:p14="http://schemas.microsoft.com/office/powerpoint/2010/main" xmlns="" val="238785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D2152-08A9-004F-BE32-52A9C6BDFCAD}" type="datetimeFigureOut">
              <a:rPr lang="en-US" smtClean="0"/>
              <a:pPr/>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023CF-B329-E444-9BAC-9F50F1C2498A}" type="slidenum">
              <a:rPr lang="en-US" smtClean="0"/>
              <a:pPr/>
              <a:t>‹#›</a:t>
            </a:fld>
            <a:endParaRPr lang="en-US"/>
          </a:p>
        </p:txBody>
      </p:sp>
      <p:sp>
        <p:nvSpPr>
          <p:cNvPr id="5" name="Title Placeholder 1">
            <a:extLst>
              <a:ext uri="{FF2B5EF4-FFF2-40B4-BE49-F238E27FC236}">
                <a16:creationId xmlns:a16="http://schemas.microsoft.com/office/drawing/2014/main" xmlns="" id="{7E9BCB5A-9765-46B3-8024-522FDFBD4395}"/>
              </a:ext>
            </a:extLst>
          </p:cNvPr>
          <p:cNvSpPr>
            <a:spLocks noGrp="1"/>
          </p:cNvSpPr>
          <p:nvPr>
            <p:ph type="title"/>
          </p:nvPr>
        </p:nvSpPr>
        <p:spPr>
          <a:xfrm>
            <a:off x="762000" y="4270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6" name="Text Placeholder 2">
            <a:extLst>
              <a:ext uri="{FF2B5EF4-FFF2-40B4-BE49-F238E27FC236}">
                <a16:creationId xmlns:a16="http://schemas.microsoft.com/office/drawing/2014/main" xmlns="" id="{ABC7395B-BA29-4C79-BEEB-EE53CCFC2685}"/>
              </a:ext>
            </a:extLst>
          </p:cNvPr>
          <p:cNvSpPr>
            <a:spLocks noGrp="1"/>
          </p:cNvSpPr>
          <p:nvPr>
            <p:ph idx="1" hasCustomPrompt="1"/>
          </p:nvPr>
        </p:nvSpPr>
        <p:spPr>
          <a:xfrm>
            <a:off x="762000" y="1752601"/>
            <a:ext cx="10972800" cy="4525963"/>
          </a:xfrm>
          <a:prstGeom prst="rect">
            <a:avLst/>
          </a:prstGeom>
        </p:spPr>
        <p:txBody>
          <a:bodyPr vert="horz" lIns="91438" tIns="45719" rIns="91438" bIns="45719" rtlCol="0">
            <a:normAutofit/>
          </a:bodyPr>
          <a:lstStyle>
            <a:lvl1pPr>
              <a:defRPr/>
            </a:lvl1pPr>
          </a:lstStyle>
          <a:p>
            <a:pPr lvl="0"/>
            <a:r>
              <a:rPr lang="en-US" dirty="0"/>
              <a:t>Text</a:t>
            </a:r>
          </a:p>
        </p:txBody>
      </p:sp>
      <p:sp>
        <p:nvSpPr>
          <p:cNvPr id="8" name="Slide Number Placeholder 5">
            <a:extLst>
              <a:ext uri="{FF2B5EF4-FFF2-40B4-BE49-F238E27FC236}">
                <a16:creationId xmlns:a16="http://schemas.microsoft.com/office/drawing/2014/main" xmlns="" id="{6A950C3E-4668-4901-9878-0DF46FD8E602}"/>
              </a:ext>
            </a:extLst>
          </p:cNvPr>
          <p:cNvSpPr txBox="1">
            <a:spLocks/>
          </p:cNvSpPr>
          <p:nvPr userDrawn="1"/>
        </p:nvSpPr>
        <p:spPr>
          <a:xfrm>
            <a:off x="8890000" y="6508752"/>
            <a:ext cx="2844800" cy="365125"/>
          </a:xfrm>
          <a:prstGeom prst="rect">
            <a:avLst/>
          </a:prstGeom>
        </p:spPr>
        <p:txBody>
          <a:bodyPr vert="horz" lIns="91438" tIns="45719" rIns="91438" bIns="45719" rtlCol="0" anchor="ctr"/>
          <a:lstStyle>
            <a:defPPr>
              <a:defRPr lang="en-US"/>
            </a:defPPr>
            <a:lvl1pPr marL="0" algn="r" defTabSz="457189" rtl="0" eaLnBrk="1" latinLnBrk="0" hangingPunct="1">
              <a:defRPr sz="1200" kern="1200">
                <a:solidFill>
                  <a:schemeClr val="tx1">
                    <a:tint val="75000"/>
                  </a:schemeClr>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35299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128D82-6440-427D-B2A3-40E4C2EDFA73}"/>
              </a:ext>
            </a:extLst>
          </p:cNvPr>
          <p:cNvSpPr>
            <a:spLocks noGrp="1"/>
          </p:cNvSpPr>
          <p:nvPr>
            <p:ph type="title" hasCustomPrompt="1"/>
          </p:nvPr>
        </p:nvSpPr>
        <p:spPr>
          <a:xfrm>
            <a:off x="0" y="2275826"/>
            <a:ext cx="12192000" cy="564910"/>
          </a:xfrm>
        </p:spPr>
        <p:txBody>
          <a:bodyPr>
            <a:normAutofit/>
          </a:bodyPr>
          <a:lstStyle>
            <a:lvl1pPr algn="ctr">
              <a:defRPr sz="3600" b="0">
                <a:solidFill>
                  <a:schemeClr val="tx1">
                    <a:lumMod val="65000"/>
                    <a:lumOff val="35000"/>
                  </a:schemeClr>
                </a:solidFill>
                <a:latin typeface="+mn-lt"/>
              </a:defRPr>
            </a:lvl1pPr>
          </a:lstStyle>
          <a:p>
            <a:pPr algn="ctr"/>
            <a:r>
              <a:rPr lang="en-US" dirty="0">
                <a:solidFill>
                  <a:schemeClr val="tx2">
                    <a:lumMod val="75000"/>
                  </a:schemeClr>
                </a:solidFill>
              </a:rPr>
              <a:t>SEPARATOR</a:t>
            </a:r>
          </a:p>
        </p:txBody>
      </p:sp>
      <p:sp>
        <p:nvSpPr>
          <p:cNvPr id="3" name="Date Placeholder 2">
            <a:extLst>
              <a:ext uri="{FF2B5EF4-FFF2-40B4-BE49-F238E27FC236}">
                <a16:creationId xmlns:a16="http://schemas.microsoft.com/office/drawing/2014/main" xmlns="" id="{D1E2440C-D902-48AF-BF36-C59A959297D9}"/>
              </a:ext>
            </a:extLst>
          </p:cNvPr>
          <p:cNvSpPr>
            <a:spLocks noGrp="1"/>
          </p:cNvSpPr>
          <p:nvPr>
            <p:ph type="dt" sz="half" idx="10"/>
          </p:nvPr>
        </p:nvSpPr>
        <p:spPr/>
        <p:txBody>
          <a:bodyPr/>
          <a:lstStyle/>
          <a:p>
            <a:fld id="{AD5D2152-08A9-004F-BE32-52A9C6BDFCAD}" type="datetimeFigureOut">
              <a:rPr lang="en-US" smtClean="0"/>
              <a:pPr/>
              <a:t>12/1/2020</a:t>
            </a:fld>
            <a:endParaRPr lang="en-US"/>
          </a:p>
        </p:txBody>
      </p:sp>
      <p:sp>
        <p:nvSpPr>
          <p:cNvPr id="4" name="Footer Placeholder 3">
            <a:extLst>
              <a:ext uri="{FF2B5EF4-FFF2-40B4-BE49-F238E27FC236}">
                <a16:creationId xmlns:a16="http://schemas.microsoft.com/office/drawing/2014/main" xmlns="" id="{FF12C376-8056-427F-AD3A-8606A9785C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9D1B15A-F8B0-4ACE-A799-48756E74DD82}"/>
              </a:ext>
            </a:extLst>
          </p:cNvPr>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3073720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D5D2152-08A9-004F-BE32-52A9C6BDFCAD}" type="datetimeFigureOut">
              <a:rPr lang="en-US" smtClean="0"/>
              <a:pPr/>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12811830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8" tIns="45719" rIns="91438" bIns="45719"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38" tIns="45719" rIns="91438" bIns="4571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38" tIns="45719" rIns="91438" bIns="45719" rtlCol="0" anchor="ctr"/>
          <a:lstStyle>
            <a:lvl1pPr algn="l">
              <a:defRPr sz="1200">
                <a:solidFill>
                  <a:schemeClr val="tx1">
                    <a:tint val="75000"/>
                  </a:schemeClr>
                </a:solidFill>
              </a:defRPr>
            </a:lvl1pPr>
          </a:lstStyle>
          <a:p>
            <a:fld id="{AD5D2152-08A9-004F-BE32-52A9C6BDFCAD}" type="datetimeFigureOut">
              <a:rPr lang="en-US" smtClean="0"/>
              <a:pPr/>
              <a:t>12/1/2020</a:t>
            </a:fld>
            <a:endParaRPr lang="en-US"/>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38" tIns="45719" rIns="91438" bIns="45719" rtlCol="0" anchor="ctr"/>
          <a:lstStyle>
            <a:lvl1pPr algn="r">
              <a:defRPr sz="1200">
                <a:solidFill>
                  <a:schemeClr val="tx1">
                    <a:tint val="75000"/>
                  </a:schemeClr>
                </a:solidFill>
              </a:defRPr>
            </a:lvl1pPr>
          </a:lstStyle>
          <a:p>
            <a:fld id="{EB1023CF-B329-E444-9BAC-9F50F1C2498A}" type="slidenum">
              <a:rPr lang="en-US" smtClean="0"/>
              <a:pPr/>
              <a:t>‹#›</a:t>
            </a:fld>
            <a:endParaRPr lang="en-US"/>
          </a:p>
        </p:txBody>
      </p:sp>
    </p:spTree>
    <p:extLst>
      <p:ext uri="{BB962C8B-B14F-4D97-AF65-F5344CB8AC3E}">
        <p14:creationId xmlns:p14="http://schemas.microsoft.com/office/powerpoint/2010/main" xmlns="" val="78771406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5" r:id="rId3"/>
    <p:sldLayoutId id="2147483663" r:id="rId4"/>
    <p:sldLayoutId id="2147483650" r:id="rId5"/>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66953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Literature Review</a:t>
            </a:r>
            <a:endParaRPr lang="en-US" b="1" u="sng" dirty="0"/>
          </a:p>
        </p:txBody>
      </p:sp>
      <p:sp>
        <p:nvSpPr>
          <p:cNvPr id="3" name="Content Placeholder 2"/>
          <p:cNvSpPr>
            <a:spLocks noGrp="1"/>
          </p:cNvSpPr>
          <p:nvPr>
            <p:ph idx="1"/>
          </p:nvPr>
        </p:nvSpPr>
        <p:spPr/>
        <p:txBody>
          <a:bodyPr>
            <a:normAutofit fontScale="85000" lnSpcReduction="10000"/>
          </a:bodyPr>
          <a:lstStyle/>
          <a:p>
            <a:r>
              <a:rPr lang="en-US" dirty="0"/>
              <a:t>In recent years network security has become an important issue. Encryption has come up as a solution, and plays an important role in the information security system.</a:t>
            </a:r>
          </a:p>
          <a:p>
            <a:pPr algn="just"/>
            <a:r>
              <a:rPr lang="en-US" u="sng" dirty="0"/>
              <a:t>Data Encryption Standard(DES)</a:t>
            </a:r>
            <a:r>
              <a:rPr lang="en-US" dirty="0"/>
              <a:t> </a:t>
            </a:r>
            <a:r>
              <a:rPr lang="en-US" dirty="0" smtClean="0"/>
              <a:t>[2] </a:t>
            </a:r>
            <a:r>
              <a:rPr lang="en-US" dirty="0"/>
              <a:t>algorithm purpose is to provide a standard method for protecting sensitive commercial and unclassified data. In this same key used for encryption and decryption process.</a:t>
            </a:r>
          </a:p>
          <a:p>
            <a:r>
              <a:rPr lang="en-US" u="sng" dirty="0"/>
              <a:t>Advanced Encryption Standard (AES)</a:t>
            </a:r>
            <a:r>
              <a:rPr lang="en-US" dirty="0"/>
              <a:t> </a:t>
            </a:r>
            <a:r>
              <a:rPr lang="en-US" dirty="0" smtClean="0"/>
              <a:t>[2] </a:t>
            </a:r>
            <a:r>
              <a:rPr lang="en-US" dirty="0"/>
              <a:t>algorithm not only for security but also for great speed. Both hardware and software implementation are faster still. New encryption standard recommended by NIST to replace DES. Encrypts data blocks of 128 bits in 10, 12 and 14 rounds depending on key size.</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C845D2-085B-48C8-BB44-BD63E2060D4A}"/>
              </a:ext>
            </a:extLst>
          </p:cNvPr>
          <p:cNvSpPr>
            <a:spLocks noGrp="1"/>
          </p:cNvSpPr>
          <p:nvPr>
            <p:ph type="title"/>
          </p:nvPr>
        </p:nvSpPr>
        <p:spPr/>
        <p:txBody>
          <a:bodyPr/>
          <a:lstStyle/>
          <a:p>
            <a:r>
              <a:rPr lang="en-US" b="1" u="sng" dirty="0"/>
              <a:t>Data Encryption Standard (DES</a:t>
            </a:r>
            <a:r>
              <a:rPr lang="en-US" b="1" u="sng" dirty="0" smtClean="0"/>
              <a:t>)</a:t>
            </a:r>
            <a:r>
              <a:rPr lang="en-US" b="1" dirty="0" smtClean="0"/>
              <a:t> [2]</a:t>
            </a:r>
            <a:endParaRPr lang="en-IN" b="1" dirty="0"/>
          </a:p>
        </p:txBody>
      </p:sp>
      <p:sp>
        <p:nvSpPr>
          <p:cNvPr id="3" name="Content Placeholder 2">
            <a:extLst>
              <a:ext uri="{FF2B5EF4-FFF2-40B4-BE49-F238E27FC236}">
                <a16:creationId xmlns:a16="http://schemas.microsoft.com/office/drawing/2014/main" xmlns="" id="{915663BD-B640-4B0B-B488-88030FC8AFB2}"/>
              </a:ext>
            </a:extLst>
          </p:cNvPr>
          <p:cNvSpPr>
            <a:spLocks noGrp="1"/>
          </p:cNvSpPr>
          <p:nvPr>
            <p:ph idx="1"/>
          </p:nvPr>
        </p:nvSpPr>
        <p:spPr/>
        <p:txBody>
          <a:bodyPr/>
          <a:lstStyle/>
          <a:p>
            <a:pPr algn="just"/>
            <a:r>
              <a:rPr lang="en-US" dirty="0"/>
              <a:t>It can encrypt 64 bits of plain text using 56 bit of key length.</a:t>
            </a:r>
          </a:p>
          <a:p>
            <a:pPr algn="just"/>
            <a:r>
              <a:rPr lang="en-US" dirty="0"/>
              <a:t>Before initial permutation, the plaintext is divided into 2 halves, that is, 32 bit of left plain text and 32 bit of right plain text.</a:t>
            </a:r>
          </a:p>
          <a:p>
            <a:pPr algn="just"/>
            <a:r>
              <a:rPr lang="en-US" dirty="0"/>
              <a:t>After final permutation, these two halves are rejoined and we get the ciphertext of 64 bit block as an output. </a:t>
            </a:r>
            <a:endParaRPr lang="en-IN" dirty="0"/>
          </a:p>
        </p:txBody>
      </p:sp>
    </p:spTree>
    <p:extLst>
      <p:ext uri="{BB962C8B-B14F-4D97-AF65-F5344CB8AC3E}">
        <p14:creationId xmlns:p14="http://schemas.microsoft.com/office/powerpoint/2010/main" xmlns="" val="61734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81D29-AE7D-4A0A-A1C3-F10B44BC6458}"/>
              </a:ext>
            </a:extLst>
          </p:cNvPr>
          <p:cNvSpPr>
            <a:spLocks noGrp="1"/>
          </p:cNvSpPr>
          <p:nvPr>
            <p:ph type="title"/>
          </p:nvPr>
        </p:nvSpPr>
        <p:spPr/>
        <p:txBody>
          <a:bodyPr/>
          <a:lstStyle/>
          <a:p>
            <a:r>
              <a:rPr lang="en-US" b="1" u="sng" dirty="0"/>
              <a:t>Advanced Encryption Standard (AES</a:t>
            </a:r>
            <a:r>
              <a:rPr lang="en-US" b="1" u="sng" dirty="0" smtClean="0"/>
              <a:t>)</a:t>
            </a:r>
            <a:r>
              <a:rPr lang="en-US" b="1" dirty="0" smtClean="0"/>
              <a:t> [2]</a:t>
            </a:r>
            <a:endParaRPr lang="en-IN" b="1" dirty="0"/>
          </a:p>
        </p:txBody>
      </p:sp>
      <p:sp>
        <p:nvSpPr>
          <p:cNvPr id="3" name="Content Placeholder 2">
            <a:extLst>
              <a:ext uri="{FF2B5EF4-FFF2-40B4-BE49-F238E27FC236}">
                <a16:creationId xmlns:a16="http://schemas.microsoft.com/office/drawing/2014/main" xmlns="" id="{2AC98B8E-5085-4C81-8151-C56C103665C0}"/>
              </a:ext>
            </a:extLst>
          </p:cNvPr>
          <p:cNvSpPr>
            <a:spLocks noGrp="1"/>
          </p:cNvSpPr>
          <p:nvPr>
            <p:ph idx="1"/>
          </p:nvPr>
        </p:nvSpPr>
        <p:spPr/>
        <p:txBody>
          <a:bodyPr/>
          <a:lstStyle/>
          <a:p>
            <a:pPr algn="just"/>
            <a:r>
              <a:rPr lang="en-US" dirty="0"/>
              <a:t>It can encrypt 128 bit of plaintext and key length can be of 128 bits, which includes 10 rounds of operation.</a:t>
            </a:r>
          </a:p>
          <a:p>
            <a:pPr algn="just"/>
            <a:r>
              <a:rPr lang="en-US" dirty="0"/>
              <a:t>In AES, we have different key lengths, that is, 192 bit key which includes 12 round operation and for 256 bit key, it includes 14 round operation.</a:t>
            </a:r>
          </a:p>
          <a:p>
            <a:pPr algn="just"/>
            <a:r>
              <a:rPr lang="en-US" dirty="0"/>
              <a:t>It is known for higher security and great speed.</a:t>
            </a:r>
            <a:endParaRPr lang="en-IN" dirty="0"/>
          </a:p>
        </p:txBody>
      </p:sp>
    </p:spTree>
    <p:extLst>
      <p:ext uri="{BB962C8B-B14F-4D97-AF65-F5344CB8AC3E}">
        <p14:creationId xmlns:p14="http://schemas.microsoft.com/office/powerpoint/2010/main" xmlns="" val="25103878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Methodology: RSA Algorithm</a:t>
            </a:r>
            <a:endParaRPr lang="en-US" b="1" u="sng" dirty="0"/>
          </a:p>
        </p:txBody>
      </p:sp>
      <p:sp>
        <p:nvSpPr>
          <p:cNvPr id="5" name="Content Placeholder 4"/>
          <p:cNvSpPr>
            <a:spLocks noGrp="1"/>
          </p:cNvSpPr>
          <p:nvPr>
            <p:ph idx="1"/>
          </p:nvPr>
        </p:nvSpPr>
        <p:spPr/>
        <p:txBody>
          <a:bodyPr>
            <a:normAutofit fontScale="92500" lnSpcReduction="10000"/>
          </a:bodyPr>
          <a:lstStyle/>
          <a:p>
            <a:pPr algn="just"/>
            <a:r>
              <a:rPr lang="en-US" dirty="0"/>
              <a:t>This involves a public key and a private key. The public key can be known to everyone- it is used to encrypt messages. Messages encrypted using the public key can only be decrypted with the private key. </a:t>
            </a:r>
            <a:r>
              <a:rPr lang="en-US" dirty="0" smtClean="0"/>
              <a:t>[3]</a:t>
            </a:r>
            <a:endParaRPr lang="en-US" dirty="0"/>
          </a:p>
          <a:p>
            <a:pPr algn="just"/>
            <a:r>
              <a:rPr lang="en-US" dirty="0"/>
              <a:t>It is an asymmetric cryptographic algorithm.</a:t>
            </a:r>
          </a:p>
          <a:p>
            <a:pPr algn="just"/>
            <a:r>
              <a:rPr lang="en-US" dirty="0"/>
              <a:t>The keys for the RSA algorithm are generated in the following way:</a:t>
            </a:r>
          </a:p>
          <a:p>
            <a:pPr algn="just">
              <a:buNone/>
            </a:pPr>
            <a:endParaRPr lang="en-US" dirty="0"/>
          </a:p>
          <a:p>
            <a:pPr algn="just">
              <a:buNone/>
            </a:pP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2C9B2-9018-441F-9960-A871804A8B5B}"/>
              </a:ext>
            </a:extLst>
          </p:cNvPr>
          <p:cNvSpPr>
            <a:spLocks noGrp="1"/>
          </p:cNvSpPr>
          <p:nvPr>
            <p:ph type="title"/>
          </p:nvPr>
        </p:nvSpPr>
        <p:spPr/>
        <p:txBody>
          <a:bodyPr/>
          <a:lstStyle/>
          <a:p>
            <a:r>
              <a:rPr lang="en-US" b="1" u="sng" dirty="0"/>
              <a:t>RSA Algorithm workflow</a:t>
            </a:r>
            <a:endParaRPr lang="en-IN" b="1" u="sng" dirty="0"/>
          </a:p>
        </p:txBody>
      </p:sp>
      <p:sp>
        <p:nvSpPr>
          <p:cNvPr id="3" name="Content Placeholder 2">
            <a:extLst>
              <a:ext uri="{FF2B5EF4-FFF2-40B4-BE49-F238E27FC236}">
                <a16:creationId xmlns:a16="http://schemas.microsoft.com/office/drawing/2014/main" xmlns="" id="{0265304F-6A95-4314-A726-182E4F2D289F}"/>
              </a:ext>
            </a:extLst>
          </p:cNvPr>
          <p:cNvSpPr>
            <a:spLocks noGrp="1"/>
          </p:cNvSpPr>
          <p:nvPr>
            <p:ph idx="1"/>
          </p:nvPr>
        </p:nvSpPr>
        <p:spPr/>
        <p:txBody>
          <a:bodyPr/>
          <a:lstStyle/>
          <a:p>
            <a:pPr algn="just"/>
            <a:r>
              <a:rPr lang="en-US" dirty="0"/>
              <a:t>Select two prime numbers, p and q.</a:t>
            </a:r>
          </a:p>
          <a:p>
            <a:pPr algn="just"/>
            <a:r>
              <a:rPr lang="en-US" dirty="0"/>
              <a:t>Calculate n, where n is used for modulus of private and public key, and is calculated by: n = p * q</a:t>
            </a:r>
          </a:p>
          <a:p>
            <a:pPr algn="just"/>
            <a:r>
              <a:rPr lang="en-US" dirty="0"/>
              <a:t>Calculate totient and e (encryption key) using gcd(</a:t>
            </a:r>
            <a:r>
              <a:rPr lang="en-US" dirty="0" err="1"/>
              <a:t>e,phi</a:t>
            </a:r>
            <a:r>
              <a:rPr lang="en-US" dirty="0"/>
              <a:t>(n)) = 1</a:t>
            </a:r>
          </a:p>
          <a:p>
            <a:pPr algn="just"/>
            <a:r>
              <a:rPr lang="en-US" dirty="0"/>
              <a:t>Calculate d (decryption key) using the formula: </a:t>
            </a:r>
          </a:p>
          <a:p>
            <a:pPr marL="0" indent="0" algn="just">
              <a:buNone/>
            </a:pPr>
            <a:r>
              <a:rPr lang="en-US" dirty="0"/>
              <a:t>    (d * e) mod phi(n) = 1</a:t>
            </a:r>
          </a:p>
          <a:p>
            <a:pPr algn="just"/>
            <a:r>
              <a:rPr lang="en-US" dirty="0"/>
              <a:t>These calculations are used for encryption (e, n) and for decryption (d, n).</a:t>
            </a:r>
            <a:endParaRPr lang="en-IN" dirty="0"/>
          </a:p>
        </p:txBody>
      </p:sp>
    </p:spTree>
    <p:extLst>
      <p:ext uri="{BB962C8B-B14F-4D97-AF65-F5344CB8AC3E}">
        <p14:creationId xmlns:p14="http://schemas.microsoft.com/office/powerpoint/2010/main" xmlns="" val="16820431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0941"/>
            <a:ext cx="10972800" cy="1111169"/>
          </a:xfrm>
        </p:spPr>
        <p:txBody>
          <a:bodyPr>
            <a:normAutofit/>
          </a:bodyPr>
          <a:lstStyle/>
          <a:p>
            <a:r>
              <a:rPr lang="en-US" b="1" u="sng" dirty="0" smtClean="0"/>
              <a:t>RSA Algorithm Flowchart</a:t>
            </a:r>
            <a:r>
              <a:rPr lang="en-IN" b="1" u="sng" dirty="0" smtClean="0"/>
              <a:t>…</a:t>
            </a:r>
            <a:endParaRPr lang="en-US" b="1" u="sng" dirty="0"/>
          </a:p>
        </p:txBody>
      </p:sp>
      <p:sp>
        <p:nvSpPr>
          <p:cNvPr id="3" name="TextBox 2">
            <a:extLst>
              <a:ext uri="{FF2B5EF4-FFF2-40B4-BE49-F238E27FC236}">
                <a16:creationId xmlns:a16="http://schemas.microsoft.com/office/drawing/2014/main" xmlns="" id="{0FC953F3-DAC1-490C-9C4B-AE05C2BB04C2}"/>
              </a:ext>
            </a:extLst>
          </p:cNvPr>
          <p:cNvSpPr txBox="1"/>
          <p:nvPr/>
        </p:nvSpPr>
        <p:spPr>
          <a:xfrm>
            <a:off x="3614057" y="5319118"/>
            <a:ext cx="4892059" cy="707886"/>
          </a:xfrm>
          <a:prstGeom prst="rect">
            <a:avLst/>
          </a:prstGeom>
          <a:noFill/>
        </p:spPr>
        <p:txBody>
          <a:bodyPr wrap="square" rtlCol="0">
            <a:spAutoFit/>
          </a:bodyPr>
          <a:lstStyle/>
          <a:p>
            <a:pPr algn="ctr"/>
            <a:r>
              <a:rPr lang="en-US" sz="2000" dirty="0"/>
              <a:t>Figure </a:t>
            </a:r>
            <a:r>
              <a:rPr lang="en-US" sz="2000" dirty="0" smtClean="0"/>
              <a:t> 3: Flowchart of </a:t>
            </a:r>
            <a:r>
              <a:rPr lang="en-US" sz="2000" dirty="0"/>
              <a:t>RSA algorithm</a:t>
            </a:r>
            <a:endParaRPr lang="en-IN" sz="2000" dirty="0"/>
          </a:p>
          <a:p>
            <a:pPr algn="ctr"/>
            <a:endParaRPr lang="en-IN" sz="2000" dirty="0"/>
          </a:p>
        </p:txBody>
      </p:sp>
      <p:pic>
        <p:nvPicPr>
          <p:cNvPr id="6" name="Content Placeholder 5" descr="FINAL FLOW CHART.png"/>
          <p:cNvPicPr>
            <a:picLocks noGrp="1" noChangeAspect="1"/>
          </p:cNvPicPr>
          <p:nvPr>
            <p:ph idx="1"/>
          </p:nvPr>
        </p:nvPicPr>
        <p:blipFill>
          <a:blip r:embed="rId2"/>
          <a:stretch>
            <a:fillRect/>
          </a:stretch>
        </p:blipFill>
        <p:spPr>
          <a:xfrm>
            <a:off x="762000" y="2024697"/>
            <a:ext cx="10972800" cy="2840019"/>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Pseudo code</a:t>
            </a:r>
            <a:endParaRPr lang="en-US" u="sng" dirty="0"/>
          </a:p>
        </p:txBody>
      </p:sp>
      <p:sp>
        <p:nvSpPr>
          <p:cNvPr id="3" name="Content Placeholder 2"/>
          <p:cNvSpPr>
            <a:spLocks noGrp="1"/>
          </p:cNvSpPr>
          <p:nvPr>
            <p:ph idx="1"/>
          </p:nvPr>
        </p:nvSpPr>
        <p:spPr/>
        <p:txBody>
          <a:bodyPr>
            <a:normAutofit/>
          </a:bodyPr>
          <a:lstStyle/>
          <a:p>
            <a:pPr algn="just">
              <a:buNone/>
            </a:pPr>
            <a:r>
              <a:rPr lang="en-US" sz="1800" b="1" dirty="0" smtClean="0"/>
              <a:t>STEP 1: </a:t>
            </a:r>
            <a:r>
              <a:rPr lang="en-US" sz="1800" dirty="0" smtClean="0"/>
              <a:t>Create a file using File handling.</a:t>
            </a:r>
            <a:r>
              <a:rPr lang="en-US" sz="1800" b="1" dirty="0" smtClean="0"/>
              <a:t> </a:t>
            </a:r>
            <a:r>
              <a:rPr lang="en-US" sz="1800" b="1" u="sng" dirty="0" smtClean="0"/>
              <a:t> </a:t>
            </a:r>
            <a:endParaRPr lang="en-US" sz="1800" dirty="0" smtClean="0"/>
          </a:p>
          <a:p>
            <a:pPr algn="just">
              <a:buNone/>
            </a:pPr>
            <a:r>
              <a:rPr lang="en-US" sz="1800" b="1" dirty="0" smtClean="0"/>
              <a:t>  </a:t>
            </a:r>
            <a:r>
              <a:rPr lang="en-US" sz="1800" dirty="0" smtClean="0"/>
              <a:t>   </a:t>
            </a:r>
            <a:r>
              <a:rPr lang="en-US" sz="1800" dirty="0" err="1" smtClean="0"/>
              <a:t>fp</a:t>
            </a:r>
            <a:r>
              <a:rPr lang="en-US" sz="1800" dirty="0" smtClean="0"/>
              <a:t>=</a:t>
            </a:r>
            <a:r>
              <a:rPr lang="en-US" sz="1800" dirty="0" err="1" smtClean="0"/>
              <a:t>fopen</a:t>
            </a:r>
            <a:r>
              <a:rPr lang="en-US" sz="1800" dirty="0" smtClean="0"/>
              <a:t>("TextBeforeEncryption.txt","w+");</a:t>
            </a:r>
            <a:r>
              <a:rPr lang="en-US" sz="1800" b="1" dirty="0" smtClean="0"/>
              <a:t> </a:t>
            </a:r>
            <a:endParaRPr lang="en-US" sz="1800" dirty="0" smtClean="0"/>
          </a:p>
          <a:p>
            <a:pPr algn="just">
              <a:buNone/>
            </a:pPr>
            <a:r>
              <a:rPr lang="en-US" sz="1800" dirty="0" smtClean="0"/>
              <a:t>Here, w+ used to create a text file for update, discard previous contents if any.</a:t>
            </a:r>
          </a:p>
          <a:p>
            <a:pPr algn="just">
              <a:buNone/>
            </a:pPr>
            <a:endParaRPr lang="en-US" sz="1800" dirty="0" smtClean="0"/>
          </a:p>
          <a:p>
            <a:pPr algn="just">
              <a:buNone/>
            </a:pPr>
            <a:r>
              <a:rPr lang="en-US" sz="1800" b="1" dirty="0" smtClean="0"/>
              <a:t> </a:t>
            </a:r>
            <a:endParaRPr lang="en-US" sz="1800" dirty="0" smtClean="0"/>
          </a:p>
          <a:p>
            <a:pPr algn="just">
              <a:buNone/>
            </a:pPr>
            <a:endParaRPr lang="en-US" sz="1800" dirty="0"/>
          </a:p>
        </p:txBody>
      </p:sp>
      <p:pic>
        <p:nvPicPr>
          <p:cNvPr id="4" name="Picture 3" descr="filehandling.PNG"/>
          <p:cNvPicPr>
            <a:picLocks noChangeAspect="1"/>
          </p:cNvPicPr>
          <p:nvPr/>
        </p:nvPicPr>
        <p:blipFill>
          <a:blip r:embed="rId2"/>
          <a:stretch>
            <a:fillRect/>
          </a:stretch>
        </p:blipFill>
        <p:spPr>
          <a:xfrm>
            <a:off x="370115" y="2823855"/>
            <a:ext cx="7111138" cy="3135703"/>
          </a:xfrm>
          <a:prstGeom prst="rect">
            <a:avLst/>
          </a:prstGeom>
        </p:spPr>
      </p:pic>
      <p:pic>
        <p:nvPicPr>
          <p:cNvPr id="6" name="Content Placeholder 5" descr="Screenshot (18).png"/>
          <p:cNvPicPr>
            <a:picLocks noChangeAspect="1"/>
          </p:cNvPicPr>
          <p:nvPr/>
        </p:nvPicPr>
        <p:blipFill>
          <a:blip r:embed="rId3"/>
          <a:srcRect l="35118" t="13549" r="23754" b="28406"/>
          <a:stretch>
            <a:fillRect/>
          </a:stretch>
        </p:blipFill>
        <p:spPr>
          <a:xfrm>
            <a:off x="7750628" y="2796686"/>
            <a:ext cx="3984172" cy="3162872"/>
          </a:xfrm>
          <a:prstGeom prst="rect">
            <a:avLst/>
          </a:prstGeom>
        </p:spPr>
      </p:pic>
      <p:sp>
        <p:nvSpPr>
          <p:cNvPr id="7" name="Rectangle 6"/>
          <p:cNvSpPr/>
          <p:nvPr/>
        </p:nvSpPr>
        <p:spPr>
          <a:xfrm>
            <a:off x="2489201" y="5959558"/>
            <a:ext cx="2372637" cy="369332"/>
          </a:xfrm>
          <a:prstGeom prst="rect">
            <a:avLst/>
          </a:prstGeom>
        </p:spPr>
        <p:txBody>
          <a:bodyPr wrap="none">
            <a:spAutoFit/>
          </a:bodyPr>
          <a:lstStyle/>
          <a:p>
            <a:pPr algn="ctr"/>
            <a:r>
              <a:rPr lang="en-US" sz="1800" dirty="0" smtClean="0"/>
              <a:t>Figure  4: creating a file</a:t>
            </a:r>
            <a:endParaRPr lang="en-IN" sz="1800" dirty="0"/>
          </a:p>
        </p:txBody>
      </p:sp>
      <p:sp>
        <p:nvSpPr>
          <p:cNvPr id="8" name="Rectangle 7"/>
          <p:cNvSpPr/>
          <p:nvPr/>
        </p:nvSpPr>
        <p:spPr>
          <a:xfrm>
            <a:off x="8229599" y="5959558"/>
            <a:ext cx="2044341" cy="646331"/>
          </a:xfrm>
          <a:prstGeom prst="rect">
            <a:avLst/>
          </a:prstGeom>
        </p:spPr>
        <p:txBody>
          <a:bodyPr wrap="none">
            <a:spAutoFit/>
          </a:bodyPr>
          <a:lstStyle/>
          <a:p>
            <a:pPr algn="ctr"/>
            <a:r>
              <a:rPr lang="en-US" sz="1800" dirty="0" smtClean="0"/>
              <a:t>Figure  5: output of </a:t>
            </a:r>
          </a:p>
          <a:p>
            <a:pPr algn="ctr"/>
            <a:r>
              <a:rPr lang="en-IN" sz="1800" dirty="0" smtClean="0"/>
              <a:t>the file created</a:t>
            </a:r>
            <a:endParaRPr lang="en-IN" sz="1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32229"/>
            <a:ext cx="10972800" cy="1143000"/>
          </a:xfrm>
        </p:spPr>
        <p:txBody>
          <a:bodyPr/>
          <a:lstStyle/>
          <a:p>
            <a:r>
              <a:rPr lang="en-IN" b="1" u="sng" dirty="0" smtClean="0"/>
              <a:t>Pseudo code</a:t>
            </a:r>
            <a:endParaRPr lang="en-US" dirty="0"/>
          </a:p>
        </p:txBody>
      </p:sp>
      <p:sp>
        <p:nvSpPr>
          <p:cNvPr id="3" name="Content Placeholder 2"/>
          <p:cNvSpPr>
            <a:spLocks noGrp="1"/>
          </p:cNvSpPr>
          <p:nvPr>
            <p:ph idx="1"/>
          </p:nvPr>
        </p:nvSpPr>
        <p:spPr>
          <a:xfrm>
            <a:off x="762000" y="1752601"/>
            <a:ext cx="4492171" cy="4525963"/>
          </a:xfrm>
        </p:spPr>
        <p:txBody>
          <a:bodyPr>
            <a:normAutofit/>
          </a:bodyPr>
          <a:lstStyle/>
          <a:p>
            <a:pPr algn="just">
              <a:buNone/>
            </a:pPr>
            <a:r>
              <a:rPr lang="en-US" sz="1900" b="1" dirty="0" smtClean="0"/>
              <a:t>STEP 2: </a:t>
            </a:r>
            <a:r>
              <a:rPr lang="en-US" sz="1900" dirty="0" smtClean="0"/>
              <a:t>Generate two prime numbers using random function. [4]</a:t>
            </a:r>
          </a:p>
          <a:p>
            <a:pPr algn="just">
              <a:buNone/>
            </a:pPr>
            <a:r>
              <a:rPr lang="en-US" sz="1900" dirty="0" err="1" smtClean="0"/>
              <a:t>int</a:t>
            </a:r>
            <a:r>
              <a:rPr lang="en-US" sz="1900" dirty="0" smtClean="0"/>
              <a:t> random() 	</a:t>
            </a:r>
            <a:r>
              <a:rPr lang="en-US" sz="1900" dirty="0" smtClean="0">
                <a:solidFill>
                  <a:schemeClr val="tx1">
                    <a:lumMod val="65000"/>
                    <a:lumOff val="35000"/>
                  </a:schemeClr>
                </a:solidFill>
              </a:rPr>
              <a:t>// random function </a:t>
            </a:r>
            <a:endParaRPr lang="en-US" sz="1900" dirty="0" smtClean="0"/>
          </a:p>
          <a:p>
            <a:pPr algn="just">
              <a:buNone/>
            </a:pPr>
            <a:r>
              <a:rPr lang="en-US" sz="1900" dirty="0" smtClean="0"/>
              <a:t>{</a:t>
            </a:r>
          </a:p>
          <a:p>
            <a:pPr algn="just">
              <a:buNone/>
            </a:pPr>
            <a:r>
              <a:rPr lang="en-US" sz="1900" dirty="0" smtClean="0"/>
              <a:t> </a:t>
            </a:r>
            <a:r>
              <a:rPr lang="en-US" sz="1900" dirty="0" err="1" smtClean="0"/>
              <a:t>int</a:t>
            </a:r>
            <a:r>
              <a:rPr lang="en-US" sz="1900" dirty="0" smtClean="0"/>
              <a:t> </a:t>
            </a:r>
            <a:r>
              <a:rPr lang="en-US" sz="1900" dirty="0" err="1" smtClean="0"/>
              <a:t>i,j,flag</a:t>
            </a:r>
            <a:r>
              <a:rPr lang="en-US" sz="1900" dirty="0" smtClean="0"/>
              <a:t>=0;</a:t>
            </a:r>
          </a:p>
          <a:p>
            <a:pPr algn="just">
              <a:buNone/>
            </a:pPr>
            <a:r>
              <a:rPr lang="en-US" sz="1900" dirty="0" err="1" smtClean="0"/>
              <a:t>int</a:t>
            </a:r>
            <a:r>
              <a:rPr lang="en-US" sz="1900" dirty="0" smtClean="0"/>
              <a:t> </a:t>
            </a:r>
            <a:r>
              <a:rPr lang="en-US" sz="1900" dirty="0" err="1" smtClean="0"/>
              <a:t>prime_nos</a:t>
            </a:r>
            <a:r>
              <a:rPr lang="en-US" sz="1900" dirty="0" smtClean="0"/>
              <a:t>[1000], count=0, random1;      </a:t>
            </a:r>
            <a:r>
              <a:rPr lang="en-US" sz="1900" dirty="0" smtClean="0">
                <a:solidFill>
                  <a:schemeClr val="tx1">
                    <a:lumMod val="65000"/>
                    <a:lumOff val="35000"/>
                  </a:schemeClr>
                </a:solidFill>
              </a:rPr>
              <a:t>//prime number till 1000</a:t>
            </a:r>
          </a:p>
          <a:p>
            <a:pPr algn="just">
              <a:buNone/>
            </a:pPr>
            <a:r>
              <a:rPr lang="en-US" sz="1900" dirty="0" smtClean="0"/>
              <a:t>random1=</a:t>
            </a:r>
            <a:r>
              <a:rPr lang="en-US" sz="1900" dirty="0" err="1" smtClean="0"/>
              <a:t>prime_nos</a:t>
            </a:r>
            <a:r>
              <a:rPr lang="en-US" sz="1900" dirty="0" smtClean="0"/>
              <a:t>[rand(time)%(count+1)];</a:t>
            </a:r>
            <a:r>
              <a:rPr lang="en-US" sz="1900" b="1" dirty="0" smtClean="0"/>
              <a:t> </a:t>
            </a:r>
            <a:r>
              <a:rPr lang="en-US" sz="1900" dirty="0" smtClean="0"/>
              <a:t>  }</a:t>
            </a:r>
          </a:p>
          <a:p>
            <a:pPr algn="just">
              <a:buNone/>
            </a:pPr>
            <a:r>
              <a:rPr lang="en-US" sz="1900" dirty="0" smtClean="0">
                <a:solidFill>
                  <a:schemeClr val="tx1">
                    <a:lumMod val="65000"/>
                    <a:lumOff val="35000"/>
                  </a:schemeClr>
                </a:solidFill>
              </a:rPr>
              <a:t>/*In order to produce random integer numbers within a specified range, you need to manipulate the rand( ) function. */</a:t>
            </a:r>
          </a:p>
          <a:p>
            <a:pPr algn="just"/>
            <a:endParaRPr lang="en-US" dirty="0"/>
          </a:p>
        </p:txBody>
      </p:sp>
      <p:pic>
        <p:nvPicPr>
          <p:cNvPr id="4" name="Picture 3" descr="random.PNG"/>
          <p:cNvPicPr>
            <a:picLocks noChangeAspect="1"/>
          </p:cNvPicPr>
          <p:nvPr/>
        </p:nvPicPr>
        <p:blipFill>
          <a:blip r:embed="rId2"/>
          <a:stretch>
            <a:fillRect/>
          </a:stretch>
        </p:blipFill>
        <p:spPr>
          <a:xfrm>
            <a:off x="6051911" y="1565389"/>
            <a:ext cx="4789198" cy="2731030"/>
          </a:xfrm>
          <a:prstGeom prst="rect">
            <a:avLst/>
          </a:prstGeom>
        </p:spPr>
      </p:pic>
      <p:pic>
        <p:nvPicPr>
          <p:cNvPr id="5" name="Content Placeholder 3" descr="Screenshot (19).png"/>
          <p:cNvPicPr>
            <a:picLocks noChangeAspect="1"/>
          </p:cNvPicPr>
          <p:nvPr/>
        </p:nvPicPr>
        <p:blipFill>
          <a:blip r:embed="rId3"/>
          <a:srcRect l="34257" t="14490" r="30313" b="62066"/>
          <a:stretch>
            <a:fillRect/>
          </a:stretch>
        </p:blipFill>
        <p:spPr>
          <a:xfrm>
            <a:off x="5435144" y="4718281"/>
            <a:ext cx="4559620" cy="1697036"/>
          </a:xfrm>
          <a:prstGeom prst="rect">
            <a:avLst/>
          </a:prstGeom>
        </p:spPr>
      </p:pic>
      <p:sp>
        <p:nvSpPr>
          <p:cNvPr id="6" name="Rectangle 5"/>
          <p:cNvSpPr/>
          <p:nvPr/>
        </p:nvSpPr>
        <p:spPr>
          <a:xfrm>
            <a:off x="6806654" y="4296419"/>
            <a:ext cx="3594510" cy="369332"/>
          </a:xfrm>
          <a:prstGeom prst="rect">
            <a:avLst/>
          </a:prstGeom>
        </p:spPr>
        <p:txBody>
          <a:bodyPr wrap="square">
            <a:spAutoFit/>
          </a:bodyPr>
          <a:lstStyle/>
          <a:p>
            <a:pPr algn="ctr"/>
            <a:r>
              <a:rPr lang="en-US" sz="1800" dirty="0" smtClean="0"/>
              <a:t>Figure  6: declaring random function</a:t>
            </a:r>
            <a:endParaRPr lang="en-IN" sz="1800" dirty="0"/>
          </a:p>
        </p:txBody>
      </p:sp>
      <p:sp>
        <p:nvSpPr>
          <p:cNvPr id="7" name="Rectangle 6"/>
          <p:cNvSpPr/>
          <p:nvPr/>
        </p:nvSpPr>
        <p:spPr>
          <a:xfrm>
            <a:off x="4688114" y="6415317"/>
            <a:ext cx="5965372" cy="338554"/>
          </a:xfrm>
          <a:prstGeom prst="rect">
            <a:avLst/>
          </a:prstGeom>
        </p:spPr>
        <p:txBody>
          <a:bodyPr wrap="square">
            <a:spAutoFit/>
          </a:bodyPr>
          <a:lstStyle/>
          <a:p>
            <a:r>
              <a:rPr lang="en-US" sz="1600" dirty="0" smtClean="0"/>
              <a:t>         Figure  7: Prime numbers are generated using random function</a:t>
            </a:r>
            <a:endParaRPr lang="en-IN" sz="16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086" y="427040"/>
            <a:ext cx="8904514" cy="458332"/>
          </a:xfrm>
        </p:spPr>
        <p:txBody>
          <a:bodyPr>
            <a:normAutofit fontScale="90000"/>
          </a:bodyPr>
          <a:lstStyle/>
          <a:p>
            <a:r>
              <a:rPr lang="en-IN" b="1" u="sng" dirty="0" smtClean="0"/>
              <a:t>Pseudo code</a:t>
            </a:r>
            <a:endParaRPr lang="en-US" dirty="0"/>
          </a:p>
        </p:txBody>
      </p:sp>
      <p:sp>
        <p:nvSpPr>
          <p:cNvPr id="3" name="Content Placeholder 2"/>
          <p:cNvSpPr>
            <a:spLocks noGrp="1"/>
          </p:cNvSpPr>
          <p:nvPr>
            <p:ph idx="1"/>
          </p:nvPr>
        </p:nvSpPr>
        <p:spPr>
          <a:xfrm>
            <a:off x="323237" y="2347117"/>
            <a:ext cx="5888878" cy="4885193"/>
          </a:xfrm>
        </p:spPr>
        <p:txBody>
          <a:bodyPr>
            <a:noAutofit/>
          </a:bodyPr>
          <a:lstStyle/>
          <a:p>
            <a:pPr algn="just">
              <a:buNone/>
            </a:pPr>
            <a:r>
              <a:rPr lang="en-US" sz="2400" b="1" dirty="0" smtClean="0"/>
              <a:t>STEP 3: </a:t>
            </a:r>
            <a:r>
              <a:rPr lang="en-US" sz="2400" dirty="0" smtClean="0"/>
              <a:t>Now the Text file which is created</a:t>
            </a:r>
          </a:p>
          <a:p>
            <a:pPr algn="just">
              <a:buNone/>
            </a:pPr>
            <a:r>
              <a:rPr lang="en-US" sz="2400" dirty="0" smtClean="0"/>
              <a:t> in step 1 is used to store the </a:t>
            </a:r>
          </a:p>
          <a:p>
            <a:pPr algn="just">
              <a:buNone/>
            </a:pPr>
            <a:r>
              <a:rPr lang="en-US" sz="2400" dirty="0" smtClean="0"/>
              <a:t>message which we have to encrypt.</a:t>
            </a:r>
          </a:p>
          <a:p>
            <a:pPr algn="just">
              <a:buNone/>
            </a:pPr>
            <a:endParaRPr lang="en-US" sz="2400" dirty="0" smtClean="0"/>
          </a:p>
          <a:p>
            <a:pPr algn="just">
              <a:buNone/>
            </a:pPr>
            <a:r>
              <a:rPr lang="en-US" sz="2400" dirty="0" err="1" smtClean="0"/>
              <a:t>fp</a:t>
            </a:r>
            <a:r>
              <a:rPr lang="en-US" sz="2400" dirty="0" smtClean="0"/>
              <a:t>=</a:t>
            </a:r>
            <a:r>
              <a:rPr lang="en-US" sz="2400" dirty="0" err="1" smtClean="0"/>
              <a:t>fopen</a:t>
            </a:r>
            <a:r>
              <a:rPr lang="en-US" sz="2400" dirty="0" smtClean="0"/>
              <a:t>("</a:t>
            </a:r>
            <a:r>
              <a:rPr lang="en-US" sz="2400" dirty="0" err="1" smtClean="0"/>
              <a:t>TextAfterEncryption.txt","w</a:t>
            </a:r>
            <a:r>
              <a:rPr lang="en-US" sz="2400" dirty="0" smtClean="0"/>
              <a:t>");</a:t>
            </a:r>
          </a:p>
          <a:p>
            <a:pPr algn="just">
              <a:buNone/>
            </a:pPr>
            <a:endParaRPr lang="en-US" sz="2400" dirty="0" smtClean="0"/>
          </a:p>
          <a:p>
            <a:pPr algn="just">
              <a:buNone/>
            </a:pPr>
            <a:r>
              <a:rPr lang="en-US" sz="2400" dirty="0" smtClean="0"/>
              <a:t>Here, w is used to write and create a file.</a:t>
            </a:r>
          </a:p>
          <a:p>
            <a:pPr algn="just">
              <a:buNone/>
            </a:pPr>
            <a:r>
              <a:rPr lang="en-US" sz="2400" dirty="0" smtClean="0"/>
              <a:t> </a:t>
            </a:r>
          </a:p>
          <a:p>
            <a:pPr algn="just">
              <a:buNone/>
            </a:pPr>
            <a:endParaRPr lang="en-US" sz="2400" dirty="0"/>
          </a:p>
        </p:txBody>
      </p:sp>
      <p:pic>
        <p:nvPicPr>
          <p:cNvPr id="4" name="Picture 3" descr="TextAfterEncryption.PNG"/>
          <p:cNvPicPr>
            <a:picLocks noChangeAspect="1"/>
          </p:cNvPicPr>
          <p:nvPr/>
        </p:nvPicPr>
        <p:blipFill>
          <a:blip r:embed="rId2"/>
          <a:stretch>
            <a:fillRect/>
          </a:stretch>
        </p:blipFill>
        <p:spPr>
          <a:xfrm>
            <a:off x="5632312" y="1799771"/>
            <a:ext cx="6226055" cy="1754615"/>
          </a:xfrm>
          <a:prstGeom prst="rect">
            <a:avLst/>
          </a:prstGeom>
        </p:spPr>
      </p:pic>
      <p:pic>
        <p:nvPicPr>
          <p:cNvPr id="6" name="Content Placeholder 3" descr="WhatsApp Image 2020-10-26 at 12.10.53 PM.jpeg"/>
          <p:cNvPicPr>
            <a:picLocks noChangeAspect="1"/>
          </p:cNvPicPr>
          <p:nvPr/>
        </p:nvPicPr>
        <p:blipFill>
          <a:blip r:embed="rId3"/>
          <a:srcRect l="46482" t="24377" r="17205" b="57302"/>
          <a:stretch>
            <a:fillRect/>
          </a:stretch>
        </p:blipFill>
        <p:spPr>
          <a:xfrm>
            <a:off x="6012150" y="4077788"/>
            <a:ext cx="5221917" cy="1481908"/>
          </a:xfrm>
          <a:prstGeom prst="rect">
            <a:avLst/>
          </a:prstGeom>
        </p:spPr>
      </p:pic>
      <p:sp>
        <p:nvSpPr>
          <p:cNvPr id="7" name="Rectangle 6"/>
          <p:cNvSpPr/>
          <p:nvPr/>
        </p:nvSpPr>
        <p:spPr>
          <a:xfrm>
            <a:off x="7082425" y="3554386"/>
            <a:ext cx="3056093" cy="369332"/>
          </a:xfrm>
          <a:prstGeom prst="rect">
            <a:avLst/>
          </a:prstGeom>
        </p:spPr>
        <p:txBody>
          <a:bodyPr wrap="none">
            <a:spAutoFit/>
          </a:bodyPr>
          <a:lstStyle/>
          <a:p>
            <a:pPr algn="ctr"/>
            <a:r>
              <a:rPr lang="en-US" sz="1800" dirty="0" smtClean="0"/>
              <a:t>Figure  8: Text after encryption</a:t>
            </a:r>
            <a:endParaRPr lang="en-IN" sz="1800" dirty="0"/>
          </a:p>
        </p:txBody>
      </p:sp>
      <p:sp>
        <p:nvSpPr>
          <p:cNvPr id="8" name="Rectangle 7"/>
          <p:cNvSpPr/>
          <p:nvPr/>
        </p:nvSpPr>
        <p:spPr>
          <a:xfrm>
            <a:off x="7082425" y="6066971"/>
            <a:ext cx="2471126" cy="369332"/>
          </a:xfrm>
          <a:prstGeom prst="rect">
            <a:avLst/>
          </a:prstGeom>
        </p:spPr>
        <p:txBody>
          <a:bodyPr wrap="none">
            <a:spAutoFit/>
          </a:bodyPr>
          <a:lstStyle/>
          <a:p>
            <a:pPr algn="ctr"/>
            <a:r>
              <a:rPr lang="en-US" sz="1800" dirty="0" smtClean="0"/>
              <a:t>Figure  9: Encrypted text</a:t>
            </a:r>
            <a:endParaRPr lang="en-IN" sz="1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6743"/>
            <a:ext cx="10972800" cy="1143000"/>
          </a:xfrm>
        </p:spPr>
        <p:txBody>
          <a:bodyPr/>
          <a:lstStyle/>
          <a:p>
            <a:r>
              <a:rPr lang="en-IN" b="1" u="sng" dirty="0" smtClean="0"/>
              <a:t>Pseudo code</a:t>
            </a:r>
            <a:endParaRPr lang="en-US" dirty="0"/>
          </a:p>
        </p:txBody>
      </p:sp>
      <p:sp>
        <p:nvSpPr>
          <p:cNvPr id="3" name="Content Placeholder 2"/>
          <p:cNvSpPr>
            <a:spLocks noGrp="1"/>
          </p:cNvSpPr>
          <p:nvPr>
            <p:ph idx="1"/>
          </p:nvPr>
        </p:nvSpPr>
        <p:spPr>
          <a:xfrm>
            <a:off x="413658" y="1752601"/>
            <a:ext cx="4673807" cy="4525963"/>
          </a:xfrm>
        </p:spPr>
        <p:txBody>
          <a:bodyPr>
            <a:normAutofit fontScale="77500" lnSpcReduction="20000"/>
          </a:bodyPr>
          <a:lstStyle/>
          <a:p>
            <a:pPr algn="just">
              <a:buNone/>
            </a:pPr>
            <a:r>
              <a:rPr lang="en-US" b="1" dirty="0" smtClean="0"/>
              <a:t>Step 4: </a:t>
            </a:r>
            <a:r>
              <a:rPr lang="en-US" dirty="0" smtClean="0"/>
              <a:t>Calculate n, e, phi(n)</a:t>
            </a:r>
          </a:p>
          <a:p>
            <a:pPr algn="just">
              <a:buNone/>
            </a:pPr>
            <a:r>
              <a:rPr lang="en-US" dirty="0" smtClean="0"/>
              <a:t>long </a:t>
            </a:r>
            <a:r>
              <a:rPr lang="en-US" dirty="0" err="1" smtClean="0"/>
              <a:t>int</a:t>
            </a:r>
            <a:r>
              <a:rPr lang="en-US" dirty="0" smtClean="0"/>
              <a:t> product=m*n, e=3; [4]</a:t>
            </a:r>
          </a:p>
          <a:p>
            <a:pPr algn="just">
              <a:buNone/>
            </a:pPr>
            <a:r>
              <a:rPr lang="en-US" dirty="0" smtClean="0">
                <a:solidFill>
                  <a:schemeClr val="tx1">
                    <a:lumMod val="65000"/>
                    <a:lumOff val="35000"/>
                  </a:schemeClr>
                </a:solidFill>
              </a:rPr>
              <a:t>/*calculate n, e is less than phi(n)</a:t>
            </a:r>
          </a:p>
          <a:p>
            <a:pPr algn="just">
              <a:buNone/>
            </a:pPr>
            <a:r>
              <a:rPr lang="en-US" dirty="0" smtClean="0">
                <a:solidFill>
                  <a:schemeClr val="tx1">
                    <a:lumMod val="65000"/>
                    <a:lumOff val="35000"/>
                  </a:schemeClr>
                </a:solidFill>
              </a:rPr>
              <a:t>and </a:t>
            </a:r>
            <a:r>
              <a:rPr lang="en-US" dirty="0" err="1" smtClean="0">
                <a:solidFill>
                  <a:schemeClr val="tx1">
                    <a:lumMod val="65000"/>
                    <a:lumOff val="35000"/>
                  </a:schemeClr>
                </a:solidFill>
              </a:rPr>
              <a:t>gcd</a:t>
            </a:r>
            <a:r>
              <a:rPr lang="en-US" dirty="0" smtClean="0">
                <a:solidFill>
                  <a:schemeClr val="tx1">
                    <a:lumMod val="65000"/>
                    <a:lumOff val="35000"/>
                  </a:schemeClr>
                </a:solidFill>
              </a:rPr>
              <a:t>(e, phi(n)=1), e=3 satisfies</a:t>
            </a:r>
          </a:p>
          <a:p>
            <a:pPr algn="just">
              <a:buNone/>
            </a:pPr>
            <a:r>
              <a:rPr lang="en-US" dirty="0" smtClean="0">
                <a:solidFill>
                  <a:schemeClr val="tx1">
                    <a:lumMod val="65000"/>
                    <a:lumOff val="35000"/>
                  </a:schemeClr>
                </a:solidFill>
              </a:rPr>
              <a:t>current value.*/</a:t>
            </a:r>
          </a:p>
          <a:p>
            <a:pPr algn="just">
              <a:buNone/>
            </a:pPr>
            <a:r>
              <a:rPr lang="en-US" dirty="0" smtClean="0"/>
              <a:t>long </a:t>
            </a:r>
            <a:r>
              <a:rPr lang="en-US" dirty="0" err="1" smtClean="0"/>
              <a:t>int</a:t>
            </a:r>
            <a:r>
              <a:rPr lang="en-US" dirty="0" smtClean="0"/>
              <a:t> phi=(m-1)*(n-1);   </a:t>
            </a:r>
            <a:r>
              <a:rPr lang="en-US" dirty="0" smtClean="0">
                <a:solidFill>
                  <a:schemeClr val="tx1">
                    <a:lumMod val="65000"/>
                    <a:lumOff val="35000"/>
                  </a:schemeClr>
                </a:solidFill>
              </a:rPr>
              <a:t>/*phi(n) Euler </a:t>
            </a:r>
            <a:r>
              <a:rPr lang="en-US" dirty="0" err="1" smtClean="0">
                <a:solidFill>
                  <a:schemeClr val="tx1">
                    <a:lumMod val="65000"/>
                    <a:lumOff val="35000"/>
                  </a:schemeClr>
                </a:solidFill>
              </a:rPr>
              <a:t>totient</a:t>
            </a:r>
            <a:r>
              <a:rPr lang="en-US" dirty="0" smtClean="0">
                <a:solidFill>
                  <a:schemeClr val="tx1">
                    <a:lumMod val="65000"/>
                    <a:lumOff val="35000"/>
                  </a:schemeClr>
                </a:solidFill>
              </a:rPr>
              <a:t>*/</a:t>
            </a:r>
          </a:p>
          <a:p>
            <a:pPr algn="just">
              <a:buNone/>
            </a:pPr>
            <a:r>
              <a:rPr lang="en-US" dirty="0" smtClean="0"/>
              <a:t>c=(s[</a:t>
            </a:r>
            <a:r>
              <a:rPr lang="en-US" dirty="0" err="1" smtClean="0"/>
              <a:t>i</a:t>
            </a:r>
            <a:r>
              <a:rPr lang="en-US" dirty="0" smtClean="0"/>
              <a:t>]-'a' + 1)*c;</a:t>
            </a:r>
            <a:r>
              <a:rPr lang="en-US" b="1" dirty="0" smtClean="0"/>
              <a:t> 		</a:t>
            </a:r>
          </a:p>
          <a:p>
            <a:pPr algn="just">
              <a:buNone/>
            </a:pPr>
            <a:r>
              <a:rPr lang="en-US" dirty="0" smtClean="0">
                <a:solidFill>
                  <a:schemeClr val="tx1">
                    <a:lumMod val="65000"/>
                    <a:lumOff val="35000"/>
                  </a:schemeClr>
                </a:solidFill>
              </a:rPr>
              <a:t>/*Difference from a to s[</a:t>
            </a:r>
            <a:r>
              <a:rPr lang="en-US" dirty="0" err="1" smtClean="0">
                <a:solidFill>
                  <a:schemeClr val="tx1">
                    <a:lumMod val="65000"/>
                    <a:lumOff val="35000"/>
                  </a:schemeClr>
                </a:solidFill>
              </a:rPr>
              <a:t>i</a:t>
            </a:r>
            <a:r>
              <a:rPr lang="en-US" dirty="0" smtClean="0">
                <a:solidFill>
                  <a:schemeClr val="tx1">
                    <a:lumMod val="65000"/>
                    <a:lumOff val="35000"/>
                  </a:schemeClr>
                </a:solidFill>
              </a:rPr>
              <a:t>]  power c*/</a:t>
            </a:r>
          </a:p>
          <a:p>
            <a:pPr algn="just">
              <a:buNone/>
            </a:pPr>
            <a:r>
              <a:rPr lang="en-US" dirty="0" smtClean="0"/>
              <a:t>c=</a:t>
            </a:r>
            <a:r>
              <a:rPr lang="en-US" dirty="0" err="1" smtClean="0"/>
              <a:t>c%product</a:t>
            </a:r>
            <a:r>
              <a:rPr lang="en-US" dirty="0" smtClean="0"/>
              <a:t>;</a:t>
            </a:r>
            <a:r>
              <a:rPr lang="en-US" b="1" dirty="0" smtClean="0"/>
              <a:t> </a:t>
            </a:r>
            <a:r>
              <a:rPr lang="en-US" dirty="0" smtClean="0">
                <a:solidFill>
                  <a:schemeClr val="tx1">
                    <a:lumMod val="65000"/>
                    <a:lumOff val="35000"/>
                  </a:schemeClr>
                </a:solidFill>
              </a:rPr>
              <a:t>// cipher text</a:t>
            </a:r>
          </a:p>
          <a:p>
            <a:pPr algn="just"/>
            <a:endParaRPr lang="en-US" dirty="0"/>
          </a:p>
        </p:txBody>
      </p:sp>
      <p:pic>
        <p:nvPicPr>
          <p:cNvPr id="4" name="Picture 3" descr="encryption.PNG"/>
          <p:cNvPicPr>
            <a:picLocks noChangeAspect="1"/>
          </p:cNvPicPr>
          <p:nvPr/>
        </p:nvPicPr>
        <p:blipFill>
          <a:blip r:embed="rId2"/>
          <a:stretch>
            <a:fillRect/>
          </a:stretch>
        </p:blipFill>
        <p:spPr>
          <a:xfrm>
            <a:off x="5087465" y="2090058"/>
            <a:ext cx="6851375" cy="2873828"/>
          </a:xfrm>
          <a:prstGeom prst="rect">
            <a:avLst/>
          </a:prstGeom>
        </p:spPr>
      </p:pic>
      <p:sp>
        <p:nvSpPr>
          <p:cNvPr id="5" name="Rectangle 4"/>
          <p:cNvSpPr/>
          <p:nvPr/>
        </p:nvSpPr>
        <p:spPr>
          <a:xfrm>
            <a:off x="6513923" y="4963886"/>
            <a:ext cx="3407664" cy="400110"/>
          </a:xfrm>
          <a:prstGeom prst="rect">
            <a:avLst/>
          </a:prstGeom>
        </p:spPr>
        <p:txBody>
          <a:bodyPr wrap="none">
            <a:spAutoFit/>
          </a:bodyPr>
          <a:lstStyle/>
          <a:p>
            <a:pPr algn="ctr"/>
            <a:r>
              <a:rPr lang="en-US" sz="2000" dirty="0" smtClean="0"/>
              <a:t>Figure  10: Code for encryption</a:t>
            </a:r>
            <a:endParaRPr lang="en-IN"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t>Project Details</a:t>
            </a:r>
            <a:endParaRPr lang="en-US" b="1" u="sng" dirty="0"/>
          </a:p>
        </p:txBody>
      </p:sp>
      <p:graphicFrame>
        <p:nvGraphicFramePr>
          <p:cNvPr id="8" name="Content Placeholder 7"/>
          <p:cNvGraphicFramePr>
            <a:graphicFrameLocks noGrp="1"/>
          </p:cNvGraphicFramePr>
          <p:nvPr>
            <p:ph idx="1"/>
          </p:nvPr>
        </p:nvGraphicFramePr>
        <p:xfrm>
          <a:off x="762000" y="2743200"/>
          <a:ext cx="10972800" cy="152400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gridCol w="2743200">
                  <a:extLst>
                    <a:ext uri="{9D8B030D-6E8A-4147-A177-3AD203B41FA5}">
                      <a16:colId xmlns:a16="http://schemas.microsoft.com/office/drawing/2014/main" xmlns="" val="20003"/>
                    </a:ext>
                  </a:extLst>
                </a:gridCol>
              </a:tblGrid>
              <a:tr h="370840">
                <a:tc>
                  <a:txBody>
                    <a:bodyPr/>
                    <a:lstStyle/>
                    <a:p>
                      <a:pPr algn="ctr"/>
                      <a:r>
                        <a:rPr lang="en-IN" dirty="0"/>
                        <a:t>MEMBER’S NAME</a:t>
                      </a:r>
                      <a:endParaRPr lang="en-US" dirty="0"/>
                    </a:p>
                  </a:txBody>
                  <a:tcPr/>
                </a:tc>
                <a:tc>
                  <a:txBody>
                    <a:bodyPr/>
                    <a:lstStyle/>
                    <a:p>
                      <a:pPr algn="ctr"/>
                      <a:r>
                        <a:rPr lang="en-IN" dirty="0"/>
                        <a:t>ROLL NUMBER</a:t>
                      </a:r>
                      <a:endParaRPr lang="en-US" dirty="0"/>
                    </a:p>
                  </a:txBody>
                  <a:tcPr/>
                </a:tc>
                <a:tc>
                  <a:txBody>
                    <a:bodyPr/>
                    <a:lstStyle/>
                    <a:p>
                      <a:pPr algn="ctr"/>
                      <a:r>
                        <a:rPr lang="en-IN" dirty="0"/>
                        <a:t>SAP ID</a:t>
                      </a:r>
                      <a:endParaRPr lang="en-US" dirty="0"/>
                    </a:p>
                  </a:txBody>
                  <a:tcPr/>
                </a:tc>
                <a:tc>
                  <a:txBody>
                    <a:bodyPr/>
                    <a:lstStyle/>
                    <a:p>
                      <a:pPr algn="ctr"/>
                      <a:r>
                        <a:rPr lang="en-IN" dirty="0"/>
                        <a:t>BRANCH</a:t>
                      </a:r>
                      <a:endParaRPr lang="en-US" dirty="0"/>
                    </a:p>
                  </a:txBody>
                  <a:tcPr/>
                </a:tc>
                <a:extLst>
                  <a:ext uri="{0D108BD9-81ED-4DB2-BD59-A6C34878D82A}">
                    <a16:rowId xmlns:a16="http://schemas.microsoft.com/office/drawing/2014/main" xmlns="" val="10000"/>
                  </a:ext>
                </a:extLst>
              </a:tr>
              <a:tr h="370840">
                <a:tc>
                  <a:txBody>
                    <a:bodyPr/>
                    <a:lstStyle/>
                    <a:p>
                      <a:pPr algn="ctr"/>
                      <a:r>
                        <a:rPr lang="en-IN" dirty="0"/>
                        <a:t>Anushka Bhardwaj</a:t>
                      </a:r>
                      <a:endParaRPr lang="en-US" dirty="0"/>
                    </a:p>
                  </a:txBody>
                  <a:tcPr/>
                </a:tc>
                <a:tc>
                  <a:txBody>
                    <a:bodyPr/>
                    <a:lstStyle/>
                    <a:p>
                      <a:pPr algn="ctr"/>
                      <a:r>
                        <a:rPr lang="en-IN" dirty="0"/>
                        <a:t>R114218004</a:t>
                      </a:r>
                      <a:endParaRPr lang="en-US" dirty="0"/>
                    </a:p>
                  </a:txBody>
                  <a:tcPr/>
                </a:tc>
                <a:tc>
                  <a:txBody>
                    <a:bodyPr/>
                    <a:lstStyle/>
                    <a:p>
                      <a:pPr algn="ctr"/>
                      <a:r>
                        <a:rPr lang="en-IN" dirty="0"/>
                        <a:t>500068040</a:t>
                      </a:r>
                      <a:endParaRPr lang="en-US" dirty="0"/>
                    </a:p>
                  </a:txBody>
                  <a:tcPr/>
                </a:tc>
                <a:tc>
                  <a:txBody>
                    <a:bodyPr/>
                    <a:lstStyle/>
                    <a:p>
                      <a:pPr algn="ctr"/>
                      <a:r>
                        <a:rPr lang="en-IN" dirty="0"/>
                        <a:t>CSE ECRA</a:t>
                      </a:r>
                      <a:endParaRPr lang="en-US" dirty="0"/>
                    </a:p>
                  </a:txBody>
                  <a:tcPr/>
                </a:tc>
                <a:extLst>
                  <a:ext uri="{0D108BD9-81ED-4DB2-BD59-A6C34878D82A}">
                    <a16:rowId xmlns:a16="http://schemas.microsoft.com/office/drawing/2014/main" xmlns="" val="10001"/>
                  </a:ext>
                </a:extLst>
              </a:tr>
              <a:tr h="370840">
                <a:tc>
                  <a:txBody>
                    <a:bodyPr/>
                    <a:lstStyle/>
                    <a:p>
                      <a:pPr algn="ctr"/>
                      <a:r>
                        <a:rPr lang="en-IN" dirty="0"/>
                        <a:t>Rima Giri</a:t>
                      </a:r>
                      <a:endParaRPr lang="en-US" dirty="0"/>
                    </a:p>
                  </a:txBody>
                  <a:tcPr/>
                </a:tc>
                <a:tc>
                  <a:txBody>
                    <a:bodyPr/>
                    <a:lstStyle/>
                    <a:p>
                      <a:pPr algn="ctr"/>
                      <a:r>
                        <a:rPr lang="en-IN" dirty="0"/>
                        <a:t>R114218016</a:t>
                      </a:r>
                      <a:endParaRPr lang="en-US" dirty="0"/>
                    </a:p>
                  </a:txBody>
                  <a:tcPr/>
                </a:tc>
                <a:tc>
                  <a:txBody>
                    <a:bodyPr/>
                    <a:lstStyle/>
                    <a:p>
                      <a:pPr algn="ctr"/>
                      <a:r>
                        <a:rPr lang="en-US" sz="1900" kern="1200" dirty="0">
                          <a:solidFill>
                            <a:schemeClr val="dk1"/>
                          </a:solidFill>
                          <a:latin typeface="+mn-lt"/>
                          <a:ea typeface="+mn-ea"/>
                          <a:cs typeface="+mn-cs"/>
                        </a:rPr>
                        <a:t>500069082</a:t>
                      </a:r>
                      <a:endParaRPr lang="en-US" dirty="0"/>
                    </a:p>
                  </a:txBody>
                  <a:tcPr/>
                </a:tc>
                <a:tc>
                  <a:txBody>
                    <a:bodyPr/>
                    <a:lstStyle/>
                    <a:p>
                      <a:pPr algn="ctr"/>
                      <a:r>
                        <a:rPr lang="en-IN" dirty="0"/>
                        <a:t>CSE ECRA</a:t>
                      </a:r>
                      <a:endParaRPr lang="en-US" dirty="0"/>
                    </a:p>
                  </a:txBody>
                  <a:tcPr/>
                </a:tc>
                <a:extLst>
                  <a:ext uri="{0D108BD9-81ED-4DB2-BD59-A6C34878D82A}">
                    <a16:rowId xmlns:a16="http://schemas.microsoft.com/office/drawing/2014/main" xmlns="" val="10002"/>
                  </a:ext>
                </a:extLst>
              </a:tr>
              <a:tr h="370840">
                <a:tc>
                  <a:txBody>
                    <a:bodyPr/>
                    <a:lstStyle/>
                    <a:p>
                      <a:pPr algn="ctr"/>
                      <a:r>
                        <a:rPr lang="en-IN" dirty="0"/>
                        <a:t>Vaishnavie</a:t>
                      </a:r>
                      <a:endParaRPr lang="en-US" dirty="0"/>
                    </a:p>
                  </a:txBody>
                  <a:tcPr/>
                </a:tc>
                <a:tc>
                  <a:txBody>
                    <a:bodyPr/>
                    <a:lstStyle/>
                    <a:p>
                      <a:pPr algn="ctr"/>
                      <a:r>
                        <a:rPr lang="en-US" sz="1900" kern="1200" dirty="0">
                          <a:solidFill>
                            <a:schemeClr val="dk1"/>
                          </a:solidFill>
                          <a:latin typeface="+mn-lt"/>
                          <a:ea typeface="+mn-ea"/>
                          <a:cs typeface="+mn-cs"/>
                        </a:rPr>
                        <a:t>R133218029</a:t>
                      </a:r>
                      <a:endParaRPr lang="en-US" dirty="0"/>
                    </a:p>
                  </a:txBody>
                  <a:tcPr/>
                </a:tc>
                <a:tc>
                  <a:txBody>
                    <a:bodyPr/>
                    <a:lstStyle/>
                    <a:p>
                      <a:pPr algn="ctr"/>
                      <a:r>
                        <a:rPr lang="en-US" sz="1900" kern="1200" dirty="0">
                          <a:solidFill>
                            <a:schemeClr val="dk1"/>
                          </a:solidFill>
                          <a:latin typeface="+mn-lt"/>
                          <a:ea typeface="+mn-ea"/>
                          <a:cs typeface="+mn-cs"/>
                        </a:rPr>
                        <a:t>500069265</a:t>
                      </a:r>
                      <a:endParaRPr lang="en-US" dirty="0"/>
                    </a:p>
                  </a:txBody>
                  <a:tcPr/>
                </a:tc>
                <a:tc>
                  <a:txBody>
                    <a:bodyPr/>
                    <a:lstStyle/>
                    <a:p>
                      <a:pPr algn="ctr"/>
                      <a:r>
                        <a:rPr lang="en-IN" dirty="0"/>
                        <a:t>CSE BFSI</a:t>
                      </a:r>
                      <a:endParaRPr lang="en-US" dirty="0"/>
                    </a:p>
                  </a:txBody>
                  <a:tcPr/>
                </a:tc>
                <a:extLst>
                  <a:ext uri="{0D108BD9-81ED-4DB2-BD59-A6C34878D82A}">
                    <a16:rowId xmlns:a16="http://schemas.microsoft.com/office/drawing/2014/main" xmlns="" val="10003"/>
                  </a:ext>
                </a:extLst>
              </a:tr>
            </a:tbl>
          </a:graphicData>
        </a:graphic>
      </p:graphicFrame>
      <p:sp>
        <p:nvSpPr>
          <p:cNvPr id="9" name="TextBox 8"/>
          <p:cNvSpPr txBox="1"/>
          <p:nvPr/>
        </p:nvSpPr>
        <p:spPr>
          <a:xfrm>
            <a:off x="3354748" y="4653374"/>
            <a:ext cx="5775234" cy="1754326"/>
          </a:xfrm>
          <a:prstGeom prst="rect">
            <a:avLst/>
          </a:prstGeom>
          <a:noFill/>
        </p:spPr>
        <p:txBody>
          <a:bodyPr wrap="square" rtlCol="0">
            <a:spAutoFit/>
          </a:bodyPr>
          <a:lstStyle/>
          <a:p>
            <a:pPr algn="ctr"/>
            <a:r>
              <a:rPr lang="en-US" sz="1800" b="1" u="sng" dirty="0"/>
              <a:t>Under the guidance of </a:t>
            </a:r>
            <a:endParaRPr lang="en-US" sz="1800" u="sng" dirty="0"/>
          </a:p>
          <a:p>
            <a:pPr algn="ctr"/>
            <a:r>
              <a:rPr lang="en-US" sz="1800" b="1" dirty="0"/>
              <a:t> </a:t>
            </a:r>
            <a:endParaRPr lang="en-US" sz="1800" dirty="0"/>
          </a:p>
          <a:p>
            <a:pPr algn="ctr"/>
            <a:r>
              <a:rPr lang="en-US" sz="1800" b="1" dirty="0"/>
              <a:t>D</a:t>
            </a:r>
            <a:r>
              <a:rPr lang="en-US" sz="1800" b="1" dirty="0" smtClean="0"/>
              <a:t>r</a:t>
            </a:r>
            <a:r>
              <a:rPr lang="en-US" sz="1800" b="1" dirty="0"/>
              <a:t>. Amitava Choudhury </a:t>
            </a:r>
            <a:endParaRPr lang="en-US" sz="1800" dirty="0"/>
          </a:p>
          <a:p>
            <a:pPr algn="ctr"/>
            <a:r>
              <a:rPr lang="en-US" sz="1800" b="1" dirty="0"/>
              <a:t>Assistant Professor, Department of Informatics, </a:t>
            </a:r>
          </a:p>
          <a:p>
            <a:pPr algn="ctr"/>
            <a:r>
              <a:rPr lang="en-US" sz="1800" b="1" dirty="0"/>
              <a:t>School of Computer </a:t>
            </a:r>
            <a:r>
              <a:rPr lang="en-US" sz="1800" b="1" dirty="0" smtClean="0"/>
              <a:t>Science</a:t>
            </a:r>
            <a:r>
              <a:rPr lang="en-US" sz="1800" b="1" dirty="0"/>
              <a:t>, </a:t>
            </a:r>
          </a:p>
          <a:p>
            <a:pPr algn="ctr"/>
            <a:r>
              <a:rPr lang="en-US" sz="1800" b="1" dirty="0"/>
              <a:t>UNIVERSITY OF PETROLEUM &amp; ENERGY STUDIES</a:t>
            </a:r>
            <a:endParaRPr lang="en-US" sz="1800" dirty="0"/>
          </a:p>
        </p:txBody>
      </p:sp>
      <p:sp>
        <p:nvSpPr>
          <p:cNvPr id="5" name="Rectangle 4"/>
          <p:cNvSpPr/>
          <p:nvPr/>
        </p:nvSpPr>
        <p:spPr>
          <a:xfrm>
            <a:off x="762000" y="2031704"/>
            <a:ext cx="10972800" cy="461665"/>
          </a:xfrm>
          <a:prstGeom prst="rect">
            <a:avLst/>
          </a:prstGeom>
        </p:spPr>
        <p:txBody>
          <a:bodyPr wrap="square">
            <a:spAutoFit/>
          </a:bodyPr>
          <a:lstStyle/>
          <a:p>
            <a:pPr algn="ctr"/>
            <a:r>
              <a:rPr lang="en-US" sz="2400" b="1" dirty="0" smtClean="0"/>
              <a:t>Project title: Data security and privacy for an end to end message communication.</a:t>
            </a:r>
            <a:endParaRPr lang="en-US" sz="24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9209" y="427039"/>
            <a:ext cx="9020629" cy="501875"/>
          </a:xfrm>
        </p:spPr>
        <p:txBody>
          <a:bodyPr>
            <a:normAutofit fontScale="90000"/>
          </a:bodyPr>
          <a:lstStyle/>
          <a:p>
            <a:r>
              <a:rPr lang="en-IN" b="1" u="sng" dirty="0" smtClean="0"/>
              <a:t>Pseudo code</a:t>
            </a:r>
            <a:endParaRPr lang="en-US" dirty="0"/>
          </a:p>
        </p:txBody>
      </p:sp>
      <p:pic>
        <p:nvPicPr>
          <p:cNvPr id="4" name="Content Placeholder 3" descr="Screenshot (13).png"/>
          <p:cNvPicPr>
            <a:picLocks noGrp="1" noChangeAspect="1"/>
          </p:cNvPicPr>
          <p:nvPr>
            <p:ph idx="1"/>
          </p:nvPr>
        </p:nvPicPr>
        <p:blipFill>
          <a:blip r:embed="rId2"/>
          <a:srcRect l="29526" t="15473" r="13111" b="25841"/>
          <a:stretch>
            <a:fillRect/>
          </a:stretch>
        </p:blipFill>
        <p:spPr>
          <a:xfrm>
            <a:off x="1849209" y="1248228"/>
            <a:ext cx="8630105" cy="4966383"/>
          </a:xfrm>
        </p:spPr>
      </p:pic>
      <p:sp>
        <p:nvSpPr>
          <p:cNvPr id="5" name="Rectangle 4"/>
          <p:cNvSpPr/>
          <p:nvPr/>
        </p:nvSpPr>
        <p:spPr>
          <a:xfrm>
            <a:off x="3480437" y="6214611"/>
            <a:ext cx="4447628" cy="369332"/>
          </a:xfrm>
          <a:prstGeom prst="rect">
            <a:avLst/>
          </a:prstGeom>
        </p:spPr>
        <p:txBody>
          <a:bodyPr wrap="none">
            <a:spAutoFit/>
          </a:bodyPr>
          <a:lstStyle/>
          <a:p>
            <a:pPr algn="ctr"/>
            <a:r>
              <a:rPr lang="en-US" sz="1800" dirty="0" smtClean="0"/>
              <a:t>Figure  11:  Final output of the encrypted text</a:t>
            </a:r>
            <a:endParaRPr lang="en-IN" sz="1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32229"/>
            <a:ext cx="10972800" cy="1143000"/>
          </a:xfrm>
        </p:spPr>
        <p:txBody>
          <a:bodyPr/>
          <a:lstStyle/>
          <a:p>
            <a:r>
              <a:rPr lang="en-IN" b="1" u="sng" dirty="0" smtClean="0"/>
              <a:t>Pseudo code</a:t>
            </a:r>
            <a:endParaRPr lang="en-US" dirty="0"/>
          </a:p>
        </p:txBody>
      </p:sp>
      <p:sp>
        <p:nvSpPr>
          <p:cNvPr id="3" name="Content Placeholder 2"/>
          <p:cNvSpPr>
            <a:spLocks noGrp="1"/>
          </p:cNvSpPr>
          <p:nvPr>
            <p:ph idx="1"/>
          </p:nvPr>
        </p:nvSpPr>
        <p:spPr>
          <a:xfrm>
            <a:off x="762000" y="1752601"/>
            <a:ext cx="4492171" cy="4525963"/>
          </a:xfrm>
        </p:spPr>
        <p:txBody>
          <a:bodyPr>
            <a:normAutofit/>
          </a:bodyPr>
          <a:lstStyle/>
          <a:p>
            <a:pPr algn="just">
              <a:buNone/>
            </a:pPr>
            <a:r>
              <a:rPr lang="en-US" sz="2000" b="1" dirty="0" smtClean="0"/>
              <a:t>STEP 5: </a:t>
            </a:r>
            <a:r>
              <a:rPr lang="en-US" sz="2000" dirty="0" smtClean="0"/>
              <a:t>Creating a function to read the files</a:t>
            </a:r>
          </a:p>
          <a:p>
            <a:pPr algn="just">
              <a:buNone/>
            </a:pPr>
            <a:r>
              <a:rPr lang="en-US" sz="2000" dirty="0" smtClean="0"/>
              <a:t>if ((</a:t>
            </a:r>
            <a:r>
              <a:rPr lang="en-US" sz="2000" dirty="0" err="1" smtClean="0"/>
              <a:t>fp</a:t>
            </a:r>
            <a:r>
              <a:rPr lang="en-US" sz="2000" dirty="0" smtClean="0"/>
              <a:t> = </a:t>
            </a:r>
            <a:r>
              <a:rPr lang="en-US" sz="2000" dirty="0" err="1" smtClean="0"/>
              <a:t>fopen</a:t>
            </a:r>
            <a:r>
              <a:rPr lang="en-US" sz="2000" dirty="0" smtClean="0"/>
              <a:t>("textAfterEncryption.txt", "r")) == NULL){</a:t>
            </a:r>
          </a:p>
          <a:p>
            <a:pPr algn="just">
              <a:buNone/>
            </a:pPr>
            <a:r>
              <a:rPr lang="en-US" sz="2000" dirty="0" smtClean="0"/>
              <a:t>       </a:t>
            </a:r>
            <a:r>
              <a:rPr lang="en-US" sz="2000" dirty="0" err="1" smtClean="0"/>
              <a:t>printf</a:t>
            </a:r>
            <a:r>
              <a:rPr lang="en-US" sz="2000" dirty="0" smtClean="0"/>
              <a:t>("Error! opening file");</a:t>
            </a:r>
          </a:p>
          <a:p>
            <a:pPr algn="just">
              <a:buNone/>
            </a:pPr>
            <a:endParaRPr lang="en-US" sz="2000" dirty="0" smtClean="0"/>
          </a:p>
          <a:p>
            <a:pPr algn="just">
              <a:buNone/>
            </a:pPr>
            <a:r>
              <a:rPr lang="en-US" sz="2000" dirty="0" smtClean="0"/>
              <a:t>       </a:t>
            </a:r>
            <a:r>
              <a:rPr lang="en-US" sz="2000" dirty="0" smtClean="0">
                <a:solidFill>
                  <a:schemeClr val="bg1">
                    <a:lumMod val="50000"/>
                  </a:schemeClr>
                </a:solidFill>
              </a:rPr>
              <a:t>// Program exits if the file pointer</a:t>
            </a:r>
            <a:r>
              <a:rPr lang="en-US" sz="2000" dirty="0" smtClean="0"/>
              <a:t> returns NULL.</a:t>
            </a:r>
          </a:p>
          <a:p>
            <a:pPr algn="just">
              <a:buNone/>
            </a:pPr>
            <a:r>
              <a:rPr lang="en-US" sz="2000" dirty="0" smtClean="0"/>
              <a:t>       exit(1);</a:t>
            </a:r>
          </a:p>
          <a:p>
            <a:pPr algn="just">
              <a:buNone/>
            </a:pPr>
            <a:r>
              <a:rPr lang="en-US" sz="2000" dirty="0" smtClean="0"/>
              <a:t>   }</a:t>
            </a:r>
          </a:p>
          <a:p>
            <a:pPr algn="just">
              <a:buNone/>
            </a:pPr>
            <a:r>
              <a:rPr lang="en-US" sz="2000" dirty="0" smtClean="0"/>
              <a:t>   </a:t>
            </a:r>
            <a:r>
              <a:rPr lang="en-US" sz="2000" dirty="0" err="1" smtClean="0"/>
              <a:t>printf</a:t>
            </a:r>
            <a:r>
              <a:rPr lang="en-US" sz="2000" dirty="0" smtClean="0"/>
              <a:t>("Data from the file:\n");</a:t>
            </a:r>
            <a:endParaRPr lang="en-US" sz="2000" dirty="0"/>
          </a:p>
        </p:txBody>
      </p:sp>
      <p:pic>
        <p:nvPicPr>
          <p:cNvPr id="4" name="Picture 3" descr="random.PNG"/>
          <p:cNvPicPr>
            <a:picLocks noChangeAspect="1"/>
          </p:cNvPicPr>
          <p:nvPr/>
        </p:nvPicPr>
        <p:blipFill>
          <a:blip r:embed="rId2"/>
          <a:stretch>
            <a:fillRect/>
          </a:stretch>
        </p:blipFill>
        <p:spPr>
          <a:xfrm>
            <a:off x="6109276" y="1565389"/>
            <a:ext cx="2990811" cy="2731030"/>
          </a:xfrm>
          <a:prstGeom prst="rect">
            <a:avLst/>
          </a:prstGeom>
        </p:spPr>
      </p:pic>
      <p:pic>
        <p:nvPicPr>
          <p:cNvPr id="5" name="Content Placeholder 3" descr="Screenshot (19).png"/>
          <p:cNvPicPr>
            <a:picLocks noChangeAspect="1"/>
          </p:cNvPicPr>
          <p:nvPr/>
        </p:nvPicPr>
        <p:blipFill>
          <a:blip r:embed="rId3"/>
          <a:stretch>
            <a:fillRect/>
          </a:stretch>
        </p:blipFill>
        <p:spPr>
          <a:xfrm>
            <a:off x="5435144" y="4988482"/>
            <a:ext cx="4559620" cy="1156633"/>
          </a:xfrm>
          <a:prstGeom prst="rect">
            <a:avLst/>
          </a:prstGeom>
        </p:spPr>
      </p:pic>
      <p:sp>
        <p:nvSpPr>
          <p:cNvPr id="6" name="Rectangle 5"/>
          <p:cNvSpPr/>
          <p:nvPr/>
        </p:nvSpPr>
        <p:spPr>
          <a:xfrm>
            <a:off x="5696771" y="4314609"/>
            <a:ext cx="3846832" cy="369332"/>
          </a:xfrm>
          <a:prstGeom prst="rect">
            <a:avLst/>
          </a:prstGeom>
        </p:spPr>
        <p:txBody>
          <a:bodyPr wrap="square">
            <a:spAutoFit/>
          </a:bodyPr>
          <a:lstStyle/>
          <a:p>
            <a:pPr algn="ctr"/>
            <a:r>
              <a:rPr lang="en-US" sz="1800" dirty="0" smtClean="0"/>
              <a:t>Figure  12: Function for reading a file</a:t>
            </a:r>
            <a:endParaRPr lang="en-IN" sz="1800" dirty="0"/>
          </a:p>
        </p:txBody>
      </p:sp>
      <p:sp>
        <p:nvSpPr>
          <p:cNvPr id="7" name="Rectangle 6"/>
          <p:cNvSpPr/>
          <p:nvPr/>
        </p:nvSpPr>
        <p:spPr>
          <a:xfrm>
            <a:off x="5254171" y="6415317"/>
            <a:ext cx="5965372" cy="338554"/>
          </a:xfrm>
          <a:prstGeom prst="rect">
            <a:avLst/>
          </a:prstGeom>
        </p:spPr>
        <p:txBody>
          <a:bodyPr wrap="square">
            <a:spAutoFit/>
          </a:bodyPr>
          <a:lstStyle/>
          <a:p>
            <a:r>
              <a:rPr lang="en-US" sz="1600" dirty="0" smtClean="0"/>
              <a:t>         Figure  13: output of the file reading function</a:t>
            </a:r>
            <a:endParaRPr lang="en-IN" sz="16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6743"/>
            <a:ext cx="10972800" cy="1143000"/>
          </a:xfrm>
        </p:spPr>
        <p:txBody>
          <a:bodyPr/>
          <a:lstStyle/>
          <a:p>
            <a:r>
              <a:rPr lang="en-IN" b="1" u="sng" dirty="0" smtClean="0"/>
              <a:t>Pseudo code</a:t>
            </a:r>
            <a:endParaRPr lang="en-US" dirty="0"/>
          </a:p>
        </p:txBody>
      </p:sp>
      <p:sp>
        <p:nvSpPr>
          <p:cNvPr id="3" name="Content Placeholder 2"/>
          <p:cNvSpPr>
            <a:spLocks noGrp="1"/>
          </p:cNvSpPr>
          <p:nvPr>
            <p:ph idx="1"/>
          </p:nvPr>
        </p:nvSpPr>
        <p:spPr>
          <a:xfrm>
            <a:off x="413658" y="1752601"/>
            <a:ext cx="4673807" cy="4525963"/>
          </a:xfrm>
        </p:spPr>
        <p:txBody>
          <a:bodyPr>
            <a:noAutofit/>
          </a:bodyPr>
          <a:lstStyle/>
          <a:p>
            <a:pPr algn="just">
              <a:buNone/>
            </a:pPr>
            <a:r>
              <a:rPr lang="en-US" sz="2400" b="1" dirty="0" smtClean="0"/>
              <a:t>Step 6: </a:t>
            </a:r>
            <a:r>
              <a:rPr lang="en-US" sz="2400" dirty="0" smtClean="0"/>
              <a:t>Decrypting the cipher text back to the plain text [6]</a:t>
            </a:r>
          </a:p>
          <a:p>
            <a:pPr algn="just">
              <a:buNone/>
            </a:pPr>
            <a:r>
              <a:rPr lang="en-US" sz="2400" dirty="0" smtClean="0"/>
              <a:t>long </a:t>
            </a:r>
            <a:r>
              <a:rPr lang="en-US" sz="2400" dirty="0" err="1" smtClean="0"/>
              <a:t>int</a:t>
            </a:r>
            <a:r>
              <a:rPr lang="en-US" sz="2400" dirty="0" smtClean="0"/>
              <a:t> d=((1+k*phi)/e); </a:t>
            </a:r>
          </a:p>
          <a:p>
            <a:pPr algn="just">
              <a:buNone/>
            </a:pPr>
            <a:r>
              <a:rPr lang="en-US" sz="2400" dirty="0" smtClean="0">
                <a:solidFill>
                  <a:schemeClr val="tx1">
                    <a:lumMod val="50000"/>
                    <a:lumOff val="50000"/>
                  </a:schemeClr>
                </a:solidFill>
              </a:rPr>
              <a:t>//d is private key</a:t>
            </a:r>
          </a:p>
          <a:p>
            <a:pPr algn="just">
              <a:buNone/>
            </a:pPr>
            <a:endParaRPr lang="en-US" sz="2400" dirty="0" smtClean="0"/>
          </a:p>
          <a:p>
            <a:pPr algn="just">
              <a:buNone/>
            </a:pPr>
            <a:r>
              <a:rPr lang="en-US" sz="2400" dirty="0" smtClean="0"/>
              <a:t>v=((</a:t>
            </a:r>
            <a:r>
              <a:rPr lang="en-US" sz="2400" dirty="0" err="1" smtClean="0"/>
              <a:t>int</a:t>
            </a:r>
            <a:r>
              <a:rPr lang="en-US" sz="2400" dirty="0" smtClean="0"/>
              <a:t>)</a:t>
            </a:r>
            <a:r>
              <a:rPr lang="en-US" sz="2400" dirty="0" err="1" smtClean="0"/>
              <a:t>pow</a:t>
            </a:r>
            <a:r>
              <a:rPr lang="en-US" sz="2400" dirty="0" smtClean="0"/>
              <a:t>(</a:t>
            </a:r>
            <a:r>
              <a:rPr lang="en-US" sz="2400" dirty="0" err="1" smtClean="0"/>
              <a:t>c,d</a:t>
            </a:r>
            <a:r>
              <a:rPr lang="en-US" sz="2400" dirty="0" smtClean="0"/>
              <a:t>))%product;</a:t>
            </a:r>
          </a:p>
          <a:p>
            <a:pPr algn="just">
              <a:buNone/>
            </a:pPr>
            <a:r>
              <a:rPr lang="en-US" sz="2400" dirty="0" smtClean="0">
                <a:solidFill>
                  <a:schemeClr val="tx1">
                    <a:lumMod val="50000"/>
                    <a:lumOff val="50000"/>
                  </a:schemeClr>
                </a:solidFill>
              </a:rPr>
              <a:t>//formula for decryption</a:t>
            </a:r>
          </a:p>
        </p:txBody>
      </p:sp>
      <p:pic>
        <p:nvPicPr>
          <p:cNvPr id="4" name="Picture 3" descr="encryption.PNG"/>
          <p:cNvPicPr>
            <a:picLocks noChangeAspect="1"/>
          </p:cNvPicPr>
          <p:nvPr/>
        </p:nvPicPr>
        <p:blipFill>
          <a:blip r:embed="rId2"/>
          <a:stretch>
            <a:fillRect/>
          </a:stretch>
        </p:blipFill>
        <p:spPr>
          <a:xfrm>
            <a:off x="6066660" y="2090058"/>
            <a:ext cx="4892985" cy="2873828"/>
          </a:xfrm>
          <a:prstGeom prst="rect">
            <a:avLst/>
          </a:prstGeom>
        </p:spPr>
      </p:pic>
      <p:sp>
        <p:nvSpPr>
          <p:cNvPr id="5" name="Rectangle 4"/>
          <p:cNvSpPr/>
          <p:nvPr/>
        </p:nvSpPr>
        <p:spPr>
          <a:xfrm>
            <a:off x="6513923" y="4963886"/>
            <a:ext cx="3407664" cy="400110"/>
          </a:xfrm>
          <a:prstGeom prst="rect">
            <a:avLst/>
          </a:prstGeom>
        </p:spPr>
        <p:txBody>
          <a:bodyPr wrap="none">
            <a:spAutoFit/>
          </a:bodyPr>
          <a:lstStyle/>
          <a:p>
            <a:pPr algn="ctr"/>
            <a:r>
              <a:rPr lang="en-US" sz="2000" dirty="0" smtClean="0"/>
              <a:t>Figure  14: Code for decryption</a:t>
            </a:r>
            <a:endParaRPr lang="en-IN"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9209" y="427039"/>
            <a:ext cx="9020629" cy="501875"/>
          </a:xfrm>
        </p:spPr>
        <p:txBody>
          <a:bodyPr>
            <a:normAutofit fontScale="90000"/>
          </a:bodyPr>
          <a:lstStyle/>
          <a:p>
            <a:r>
              <a:rPr lang="en-IN" b="1" u="sng" dirty="0" smtClean="0"/>
              <a:t>Pseudo code</a:t>
            </a:r>
            <a:endParaRPr lang="en-US" dirty="0"/>
          </a:p>
        </p:txBody>
      </p:sp>
      <p:pic>
        <p:nvPicPr>
          <p:cNvPr id="4" name="Content Placeholder 3" descr="Screenshot (13).png"/>
          <p:cNvPicPr>
            <a:picLocks noGrp="1" noChangeAspect="1"/>
          </p:cNvPicPr>
          <p:nvPr>
            <p:ph idx="1"/>
          </p:nvPr>
        </p:nvPicPr>
        <p:blipFill>
          <a:blip r:embed="rId2"/>
          <a:stretch>
            <a:fillRect/>
          </a:stretch>
        </p:blipFill>
        <p:spPr>
          <a:xfrm>
            <a:off x="1489828" y="1534063"/>
            <a:ext cx="9380010" cy="4065738"/>
          </a:xfrm>
        </p:spPr>
      </p:pic>
      <p:sp>
        <p:nvSpPr>
          <p:cNvPr id="5" name="Rectangle 4"/>
          <p:cNvSpPr/>
          <p:nvPr/>
        </p:nvSpPr>
        <p:spPr>
          <a:xfrm>
            <a:off x="4467408" y="5845279"/>
            <a:ext cx="2465931" cy="369332"/>
          </a:xfrm>
          <a:prstGeom prst="rect">
            <a:avLst/>
          </a:prstGeom>
        </p:spPr>
        <p:txBody>
          <a:bodyPr wrap="none">
            <a:spAutoFit/>
          </a:bodyPr>
          <a:lstStyle/>
          <a:p>
            <a:pPr algn="ctr"/>
            <a:r>
              <a:rPr lang="en-US" sz="1800" dirty="0" smtClean="0"/>
              <a:t>Figure  15:  Final output </a:t>
            </a:r>
            <a:endParaRPr lang="en-IN" sz="1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u="sng" dirty="0"/>
              <a:t>Schedule</a:t>
            </a:r>
            <a:endParaRPr lang="en-US" b="1" u="sng" dirty="0"/>
          </a:p>
        </p:txBody>
      </p:sp>
      <p:pic>
        <p:nvPicPr>
          <p:cNvPr id="4" name="image9.png"/>
          <p:cNvPicPr>
            <a:picLocks noGrp="1"/>
          </p:cNvPicPr>
          <p:nvPr>
            <p:ph idx="1"/>
          </p:nvPr>
        </p:nvPicPr>
        <p:blipFill>
          <a:blip r:embed="rId2"/>
          <a:srcRect/>
          <a:stretch>
            <a:fillRect/>
          </a:stretch>
        </p:blipFill>
        <p:spPr>
          <a:xfrm>
            <a:off x="2335237" y="1800381"/>
            <a:ext cx="7069854" cy="4170148"/>
          </a:xfrm>
          <a:prstGeom prst="rect">
            <a:avLst/>
          </a:prstGeom>
          <a:ln/>
        </p:spPr>
      </p:pic>
      <p:sp>
        <p:nvSpPr>
          <p:cNvPr id="3" name="Rectangle 2">
            <a:extLst>
              <a:ext uri="{FF2B5EF4-FFF2-40B4-BE49-F238E27FC236}">
                <a16:creationId xmlns:a16="http://schemas.microsoft.com/office/drawing/2014/main" xmlns="" id="{3AD4B6DD-8D3D-4F48-8534-DED6AF46D063}"/>
              </a:ext>
            </a:extLst>
          </p:cNvPr>
          <p:cNvSpPr/>
          <p:nvPr/>
        </p:nvSpPr>
        <p:spPr>
          <a:xfrm>
            <a:off x="5224914" y="6430960"/>
            <a:ext cx="2714400" cy="384721"/>
          </a:xfrm>
          <a:prstGeom prst="rect">
            <a:avLst/>
          </a:prstGeom>
        </p:spPr>
        <p:txBody>
          <a:bodyPr wrap="square">
            <a:spAutoFit/>
          </a:bodyPr>
          <a:lstStyle/>
          <a:p>
            <a:r>
              <a:rPr lang="en-US" dirty="0"/>
              <a:t>Figure </a:t>
            </a:r>
            <a:r>
              <a:rPr lang="en-US" dirty="0" smtClean="0"/>
              <a:t>16: </a:t>
            </a:r>
            <a:r>
              <a:rPr lang="en-US" dirty="0"/>
              <a:t>Schedule</a:t>
            </a:r>
            <a:endParaRPr lang="en-IN" dirty="0"/>
          </a:p>
        </p:txBody>
      </p:sp>
    </p:spTree>
    <p:extLst>
      <p:ext uri="{BB962C8B-B14F-4D97-AF65-F5344CB8AC3E}">
        <p14:creationId xmlns:p14="http://schemas.microsoft.com/office/powerpoint/2010/main" xmlns="" val="10163092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2114" y="427039"/>
            <a:ext cx="9964057" cy="632505"/>
          </a:xfrm>
        </p:spPr>
        <p:txBody>
          <a:bodyPr>
            <a:normAutofit fontScale="90000"/>
          </a:bodyPr>
          <a:lstStyle/>
          <a:p>
            <a:r>
              <a:rPr lang="en-IN" b="1" u="sng" dirty="0" smtClean="0"/>
              <a:t>Workflow</a:t>
            </a:r>
            <a:endParaRPr lang="en-US" u="sng" dirty="0"/>
          </a:p>
        </p:txBody>
      </p:sp>
      <p:pic>
        <p:nvPicPr>
          <p:cNvPr id="4" name="Content Placeholder 3" descr="Schedule2.png"/>
          <p:cNvPicPr>
            <a:picLocks noGrp="1" noChangeAspect="1"/>
          </p:cNvPicPr>
          <p:nvPr>
            <p:ph idx="1"/>
          </p:nvPr>
        </p:nvPicPr>
        <p:blipFill>
          <a:blip r:embed="rId2"/>
          <a:stretch>
            <a:fillRect/>
          </a:stretch>
        </p:blipFill>
        <p:spPr>
          <a:xfrm>
            <a:off x="1276279" y="1088572"/>
            <a:ext cx="9612798" cy="4984932"/>
          </a:xfrm>
        </p:spPr>
      </p:pic>
      <p:sp>
        <p:nvSpPr>
          <p:cNvPr id="5" name="Rectangle 4"/>
          <p:cNvSpPr/>
          <p:nvPr/>
        </p:nvSpPr>
        <p:spPr>
          <a:xfrm>
            <a:off x="4409352" y="6255657"/>
            <a:ext cx="2221314" cy="369332"/>
          </a:xfrm>
          <a:prstGeom prst="rect">
            <a:avLst/>
          </a:prstGeom>
        </p:spPr>
        <p:txBody>
          <a:bodyPr wrap="none">
            <a:spAutoFit/>
          </a:bodyPr>
          <a:lstStyle/>
          <a:p>
            <a:pPr algn="ctr"/>
            <a:r>
              <a:rPr lang="en-US" sz="1800" dirty="0" smtClean="0"/>
              <a:t>Figure  17: Work Flow</a:t>
            </a:r>
            <a:endParaRPr lang="en-IN" sz="18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27039"/>
            <a:ext cx="10972800" cy="588961"/>
          </a:xfrm>
        </p:spPr>
        <p:txBody>
          <a:bodyPr>
            <a:normAutofit fontScale="90000"/>
          </a:bodyPr>
          <a:lstStyle/>
          <a:p>
            <a:r>
              <a:rPr lang="en-IN" sz="4900" b="1" u="sng" dirty="0" smtClean="0"/>
              <a:t>Outcome</a:t>
            </a:r>
            <a:r>
              <a:rPr lang="en-IN" b="1" dirty="0" smtClean="0"/>
              <a:t> [5]</a:t>
            </a:r>
            <a:endParaRPr lang="en-US" dirty="0"/>
          </a:p>
        </p:txBody>
      </p:sp>
      <p:pic>
        <p:nvPicPr>
          <p:cNvPr id="4" name="Content Placeholder 3" descr="Coursera AEKMYHCNZL2J(Asymmetric Cryptography and key management)-page-001.jpg"/>
          <p:cNvPicPr>
            <a:picLocks noGrp="1" noChangeAspect="1"/>
          </p:cNvPicPr>
          <p:nvPr>
            <p:ph idx="1"/>
          </p:nvPr>
        </p:nvPicPr>
        <p:blipFill>
          <a:blip r:embed="rId2"/>
          <a:stretch>
            <a:fillRect/>
          </a:stretch>
        </p:blipFill>
        <p:spPr>
          <a:xfrm>
            <a:off x="2958262" y="1349830"/>
            <a:ext cx="6378362" cy="4928734"/>
          </a:xfrm>
        </p:spPr>
      </p:pic>
      <p:sp>
        <p:nvSpPr>
          <p:cNvPr id="5" name="Rectangle 4"/>
          <p:cNvSpPr/>
          <p:nvPr/>
        </p:nvSpPr>
        <p:spPr>
          <a:xfrm>
            <a:off x="1782390" y="6278564"/>
            <a:ext cx="8443273" cy="400110"/>
          </a:xfrm>
          <a:prstGeom prst="rect">
            <a:avLst/>
          </a:prstGeom>
        </p:spPr>
        <p:txBody>
          <a:bodyPr wrap="none">
            <a:spAutoFit/>
          </a:bodyPr>
          <a:lstStyle/>
          <a:p>
            <a:pPr algn="ctr"/>
            <a:r>
              <a:rPr lang="en-US" sz="2000" dirty="0" smtClean="0"/>
              <a:t>Figure  18: Asymmetric cryptography and key management certificate: Rima Giri</a:t>
            </a:r>
            <a:endParaRPr lang="en-IN" sz="2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oursera Vsishnavie-page-001.jpg"/>
          <p:cNvPicPr>
            <a:picLocks noGrp="1" noChangeAspect="1"/>
          </p:cNvPicPr>
          <p:nvPr>
            <p:ph idx="1"/>
          </p:nvPr>
        </p:nvPicPr>
        <p:blipFill>
          <a:blip r:embed="rId2"/>
          <a:stretch>
            <a:fillRect/>
          </a:stretch>
        </p:blipFill>
        <p:spPr>
          <a:xfrm>
            <a:off x="2605889" y="427039"/>
            <a:ext cx="7572561" cy="5851524"/>
          </a:xfrm>
        </p:spPr>
      </p:pic>
      <p:sp>
        <p:nvSpPr>
          <p:cNvPr id="5" name="Rectangle 4"/>
          <p:cNvSpPr/>
          <p:nvPr/>
        </p:nvSpPr>
        <p:spPr>
          <a:xfrm>
            <a:off x="2071607" y="6278563"/>
            <a:ext cx="8741535" cy="369332"/>
          </a:xfrm>
          <a:prstGeom prst="rect">
            <a:avLst/>
          </a:prstGeom>
        </p:spPr>
        <p:txBody>
          <a:bodyPr wrap="square">
            <a:spAutoFit/>
          </a:bodyPr>
          <a:lstStyle/>
          <a:p>
            <a:pPr algn="ctr"/>
            <a:r>
              <a:rPr lang="en-US" sz="1800" dirty="0" smtClean="0"/>
              <a:t>Figure  19: Asymmetric cryptography and key management certificate: Vaishnavie</a:t>
            </a:r>
            <a:endParaRPr lang="en-IN" sz="1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oursera Cryptography certificate.jpg"/>
          <p:cNvPicPr>
            <a:picLocks noGrp="1" noChangeAspect="1"/>
          </p:cNvPicPr>
          <p:nvPr>
            <p:ph idx="1"/>
          </p:nvPr>
        </p:nvPicPr>
        <p:blipFill>
          <a:blip r:embed="rId2"/>
          <a:stretch>
            <a:fillRect/>
          </a:stretch>
        </p:blipFill>
        <p:spPr>
          <a:xfrm>
            <a:off x="2388176" y="427039"/>
            <a:ext cx="7572561" cy="5851524"/>
          </a:xfrm>
        </p:spPr>
      </p:pic>
      <p:sp>
        <p:nvSpPr>
          <p:cNvPr id="5" name="Rectangle 4"/>
          <p:cNvSpPr/>
          <p:nvPr/>
        </p:nvSpPr>
        <p:spPr>
          <a:xfrm>
            <a:off x="1611087" y="6278563"/>
            <a:ext cx="8824686" cy="369332"/>
          </a:xfrm>
          <a:prstGeom prst="rect">
            <a:avLst/>
          </a:prstGeom>
        </p:spPr>
        <p:txBody>
          <a:bodyPr wrap="square">
            <a:spAutoFit/>
          </a:bodyPr>
          <a:lstStyle/>
          <a:p>
            <a:pPr algn="ctr"/>
            <a:r>
              <a:rPr lang="en-US" sz="1800" dirty="0" smtClean="0"/>
              <a:t>Figure  20: Asymmetric cryptography and key management certificate: Anushka Bhardwaj</a:t>
            </a:r>
            <a:endParaRPr lang="en-IN" sz="1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785B92-D970-496C-A14F-3828AB2581FC}"/>
              </a:ext>
            </a:extLst>
          </p:cNvPr>
          <p:cNvSpPr>
            <a:spLocks noGrp="1"/>
          </p:cNvSpPr>
          <p:nvPr>
            <p:ph type="title"/>
          </p:nvPr>
        </p:nvSpPr>
        <p:spPr/>
        <p:txBody>
          <a:bodyPr/>
          <a:lstStyle/>
          <a:p>
            <a:r>
              <a:rPr lang="en-US" b="1" u="sng" dirty="0" smtClean="0"/>
              <a:t>R</a:t>
            </a:r>
            <a:r>
              <a:rPr lang="en-IN" b="1" u="sng" dirty="0" err="1" smtClean="0"/>
              <a:t>eferences</a:t>
            </a:r>
            <a:endParaRPr lang="en-IN" dirty="0"/>
          </a:p>
        </p:txBody>
      </p:sp>
      <p:sp>
        <p:nvSpPr>
          <p:cNvPr id="3" name="Content Placeholder 2">
            <a:extLst>
              <a:ext uri="{FF2B5EF4-FFF2-40B4-BE49-F238E27FC236}">
                <a16:creationId xmlns:a16="http://schemas.microsoft.com/office/drawing/2014/main" xmlns="" id="{6ADD72A6-E44B-4F84-AB96-BBF3B443E780}"/>
              </a:ext>
            </a:extLst>
          </p:cNvPr>
          <p:cNvSpPr>
            <a:spLocks noGrp="1"/>
          </p:cNvSpPr>
          <p:nvPr>
            <p:ph idx="1"/>
          </p:nvPr>
        </p:nvSpPr>
        <p:spPr/>
        <p:txBody>
          <a:bodyPr>
            <a:normAutofit fontScale="85000" lnSpcReduction="20000"/>
          </a:bodyPr>
          <a:lstStyle/>
          <a:p>
            <a:pPr algn="just">
              <a:buNone/>
            </a:pPr>
            <a:r>
              <a:rPr lang="en-GB" dirty="0" smtClean="0"/>
              <a:t>[1] https://www.edureka.co/blog/what-is-cryptography/</a:t>
            </a:r>
          </a:p>
          <a:p>
            <a:pPr algn="just">
              <a:buNone/>
            </a:pPr>
            <a:r>
              <a:rPr lang="en-GB" dirty="0" smtClean="0"/>
              <a:t>[2] </a:t>
            </a:r>
            <a:r>
              <a:rPr lang="en-GB" dirty="0"/>
              <a:t>Abdullah Al Hasib, Abul Ahsan Md. Mahmudul Haque, “</a:t>
            </a:r>
            <a:r>
              <a:rPr lang="en-GB" dirty="0" smtClean="0"/>
              <a:t>A Comparative </a:t>
            </a:r>
            <a:r>
              <a:rPr lang="en-GB" dirty="0"/>
              <a:t>Study of the Performance and Security Issues of AES and RSA Cryptography”, Third International Conference on Convergence and Hybrid Information Technology, 2008. </a:t>
            </a:r>
          </a:p>
          <a:p>
            <a:pPr algn="just">
              <a:buNone/>
            </a:pPr>
            <a:r>
              <a:rPr lang="en-GB" dirty="0" smtClean="0"/>
              <a:t>[3] </a:t>
            </a:r>
            <a:r>
              <a:rPr lang="en-GB" dirty="0"/>
              <a:t>https://en.wikipedia.org/wiki/RSA_(cryptosystem</a:t>
            </a:r>
            <a:r>
              <a:rPr lang="en-GB" dirty="0" smtClean="0"/>
              <a:t>)</a:t>
            </a:r>
          </a:p>
          <a:p>
            <a:pPr algn="just">
              <a:buNone/>
            </a:pPr>
            <a:r>
              <a:rPr lang="en-GB" dirty="0" smtClean="0"/>
              <a:t>[4] </a:t>
            </a:r>
            <a:r>
              <a:rPr lang="en-US" dirty="0" smtClean="0"/>
              <a:t>https://stackoverflow.com/questions/37202662/what-is-the-meaning-about-s-i-si-a</a:t>
            </a:r>
          </a:p>
          <a:p>
            <a:pPr algn="just">
              <a:buNone/>
            </a:pPr>
            <a:r>
              <a:rPr lang="en-IN" dirty="0" smtClean="0"/>
              <a:t>[5] https://www.coursera.org/learn/asymmetric-crypto/home/welcome </a:t>
            </a:r>
          </a:p>
          <a:p>
            <a:pPr algn="just">
              <a:buNone/>
            </a:pPr>
            <a:r>
              <a:rPr lang="en-IN" dirty="0" smtClean="0"/>
              <a:t>[6] </a:t>
            </a:r>
            <a:r>
              <a:rPr lang="en-IN" dirty="0" smtClean="0"/>
              <a:t>	 https://stackoverflow.com/questions/42431189/passing-arguments-parameters-swap-function-and-a-random-number-generator</a:t>
            </a:r>
            <a:endParaRPr lang="en-GB" dirty="0" smtClean="0"/>
          </a:p>
          <a:p>
            <a:pPr algn="just">
              <a:buNone/>
            </a:pPr>
            <a:endParaRPr lang="en-IN" dirty="0"/>
          </a:p>
          <a:p>
            <a:pPr algn="just">
              <a:buNone/>
            </a:pPr>
            <a:endParaRPr lang="en-IN" dirty="0"/>
          </a:p>
        </p:txBody>
      </p:sp>
    </p:spTree>
    <p:extLst>
      <p:ext uri="{BB962C8B-B14F-4D97-AF65-F5344CB8AC3E}">
        <p14:creationId xmlns:p14="http://schemas.microsoft.com/office/powerpoint/2010/main" xmlns="" val="2038020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cs typeface="Times New Roman" pitchFamily="18" charset="0"/>
              </a:rPr>
              <a:t>Contents</a:t>
            </a:r>
            <a:endParaRPr lang="en-US" b="1" u="sng" dirty="0">
              <a:cs typeface="Times New Roman" pitchFamily="18" charset="0"/>
            </a:endParaRPr>
          </a:p>
        </p:txBody>
      </p:sp>
      <p:sp>
        <p:nvSpPr>
          <p:cNvPr id="3" name="Content Placeholder 2"/>
          <p:cNvSpPr>
            <a:spLocks noGrp="1"/>
          </p:cNvSpPr>
          <p:nvPr>
            <p:ph idx="1"/>
          </p:nvPr>
        </p:nvSpPr>
        <p:spPr>
          <a:xfrm>
            <a:off x="1364344" y="1752601"/>
            <a:ext cx="10370456" cy="4525963"/>
          </a:xfrm>
        </p:spPr>
        <p:txBody>
          <a:bodyPr>
            <a:normAutofit/>
          </a:bodyPr>
          <a:lstStyle/>
          <a:p>
            <a:pPr algn="just"/>
            <a:r>
              <a:rPr lang="en-US" sz="2400" b="1" dirty="0" smtClean="0"/>
              <a:t>Abstract</a:t>
            </a:r>
            <a:endParaRPr lang="en-US" sz="2400" b="1" dirty="0"/>
          </a:p>
          <a:p>
            <a:pPr algn="just"/>
            <a:r>
              <a:rPr lang="en-US" sz="2400" b="1" dirty="0" smtClean="0"/>
              <a:t>Problem </a:t>
            </a:r>
            <a:r>
              <a:rPr lang="en-US" sz="2400" b="1" dirty="0"/>
              <a:t>Statement</a:t>
            </a:r>
          </a:p>
          <a:p>
            <a:pPr algn="just"/>
            <a:r>
              <a:rPr lang="en-US" sz="2400" b="1" dirty="0" smtClean="0"/>
              <a:t>Objective</a:t>
            </a:r>
          </a:p>
          <a:p>
            <a:pPr algn="just"/>
            <a:r>
              <a:rPr lang="en-US" sz="2400" b="1" dirty="0" smtClean="0"/>
              <a:t>Methodology</a:t>
            </a:r>
          </a:p>
          <a:p>
            <a:pPr algn="just"/>
            <a:r>
              <a:rPr lang="en-IN" sz="2400" b="1" dirty="0" smtClean="0"/>
              <a:t>Pseudo code</a:t>
            </a:r>
            <a:endParaRPr lang="en-US" sz="2400" b="1" dirty="0"/>
          </a:p>
          <a:p>
            <a:pPr algn="just"/>
            <a:r>
              <a:rPr lang="en-US" sz="2400" b="1" dirty="0"/>
              <a:t>Project </a:t>
            </a:r>
            <a:r>
              <a:rPr lang="en-US" sz="2400" b="1" dirty="0" smtClean="0"/>
              <a:t>Schedule</a:t>
            </a:r>
          </a:p>
          <a:p>
            <a:pPr algn="just"/>
            <a:r>
              <a:rPr lang="en-US" sz="2400" b="1" dirty="0" smtClean="0"/>
              <a:t>Outcome</a:t>
            </a:r>
          </a:p>
          <a:p>
            <a:pPr algn="just"/>
            <a:r>
              <a:rPr lang="en-US" sz="2400" b="1" dirty="0" smtClean="0"/>
              <a:t>References</a:t>
            </a:r>
            <a:r>
              <a:rPr lang="en-US" sz="2400" dirty="0" smtClean="0"/>
              <a:t>  </a:t>
            </a:r>
            <a:r>
              <a:rPr lang="en-US" sz="2400" dirty="0"/>
              <a:t> </a:t>
            </a:r>
          </a:p>
        </p:txBody>
      </p:sp>
    </p:spTree>
    <p:extLst>
      <p:ext uri="{BB962C8B-B14F-4D97-AF65-F5344CB8AC3E}">
        <p14:creationId xmlns:p14="http://schemas.microsoft.com/office/powerpoint/2010/main" xmlns="" val="34215297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431209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cs typeface="Times New Roman" pitchFamily="18" charset="0"/>
              </a:rPr>
              <a:t>Abstract</a:t>
            </a:r>
            <a:endParaRPr lang="en-US" b="1" u="sng" dirty="0">
              <a:cs typeface="Times New Roman" pitchFamily="18" charset="0"/>
            </a:endParaRPr>
          </a:p>
        </p:txBody>
      </p:sp>
      <p:sp>
        <p:nvSpPr>
          <p:cNvPr id="3" name="Content Placeholder 2"/>
          <p:cNvSpPr>
            <a:spLocks noGrp="1"/>
          </p:cNvSpPr>
          <p:nvPr>
            <p:ph idx="1"/>
          </p:nvPr>
        </p:nvSpPr>
        <p:spPr/>
        <p:txBody>
          <a:bodyPr>
            <a:normAutofit/>
          </a:bodyPr>
          <a:lstStyle/>
          <a:p>
            <a:pPr algn="just"/>
            <a:r>
              <a:rPr lang="en-US" sz="2400" dirty="0"/>
              <a:t>Aims at taking a step into the field of data security by creating a machine that is capable of data encryption. </a:t>
            </a:r>
          </a:p>
          <a:p>
            <a:pPr algn="just"/>
            <a:r>
              <a:rPr lang="en-US" sz="2400" dirty="0"/>
              <a:t>The plain text is converted into the coded message or ciphertext after encryption for transmission.</a:t>
            </a:r>
          </a:p>
          <a:p>
            <a:pPr algn="just"/>
            <a:r>
              <a:rPr lang="en-US" sz="2400" dirty="0"/>
              <a:t>At the receiver’s end, this coded message is converted back to the original message, that the sender sent.</a:t>
            </a:r>
          </a:p>
          <a:p>
            <a:pPr algn="just">
              <a:buNone/>
            </a:pPr>
            <a:r>
              <a:rPr lang="en-IN" sz="2400" dirty="0"/>
              <a:t>     </a:t>
            </a:r>
          </a:p>
          <a:p>
            <a:pPr algn="just">
              <a:buNone/>
            </a:pPr>
            <a:r>
              <a:rPr lang="en-US" sz="2400" dirty="0"/>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cs typeface="Times New Roman" pitchFamily="18" charset="0"/>
              </a:rPr>
              <a:t>Introduction</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smtClean="0"/>
              <a:t>Cryptography is essentially important because it allows you to securely protect data that you don’t want anyone else to have access to. It is used to protect corporate secrets, secure classified information, and to protect personal information to guard against things like identity theft. [1]</a:t>
            </a:r>
          </a:p>
          <a:p>
            <a:pPr algn="just"/>
            <a:endParaRPr lang="en-US" dirty="0" smtClean="0"/>
          </a:p>
          <a:p>
            <a:pPr algn="just"/>
            <a:r>
              <a:rPr lang="en-US" dirty="0" smtClean="0"/>
              <a:t>Cryptography is the study and practice of a set of techniques used to protect the integrity of networks, programs, and data from attack, damage, or unauthorized access. </a:t>
            </a:r>
          </a:p>
          <a:p>
            <a:pPr algn="just"/>
            <a:endParaRPr lang="en-US" dirty="0" smtClean="0"/>
          </a:p>
          <a:p>
            <a:pPr algn="just"/>
            <a:r>
              <a:rPr lang="en-US" dirty="0" smtClean="0"/>
              <a:t>The main goal of cryptography is to make communication secure. </a:t>
            </a:r>
          </a:p>
          <a:p>
            <a:pPr>
              <a:buNone/>
            </a:pPr>
            <a:r>
              <a:rPr lang="en-US" dirty="0" smtClean="0"/>
              <a:t/>
            </a:r>
            <a:br>
              <a:rPr lang="en-US" dirty="0" smtClean="0"/>
            </a:br>
            <a:endParaRPr lang="en-US" dirty="0" smtClean="0"/>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smtClean="0">
                <a:cs typeface="Times New Roman" pitchFamily="18" charset="0"/>
              </a:rPr>
              <a:t>How Cryptography works</a:t>
            </a:r>
            <a:endParaRPr lang="en-US" dirty="0"/>
          </a:p>
        </p:txBody>
      </p:sp>
      <p:pic>
        <p:nvPicPr>
          <p:cNvPr id="4" name="Content Placeholder 3" descr="crypto.PNG"/>
          <p:cNvPicPr>
            <a:picLocks noGrp="1" noChangeAspect="1"/>
          </p:cNvPicPr>
          <p:nvPr>
            <p:ph idx="1"/>
          </p:nvPr>
        </p:nvPicPr>
        <p:blipFill>
          <a:blip r:embed="rId2"/>
          <a:stretch>
            <a:fillRect/>
          </a:stretch>
        </p:blipFill>
        <p:spPr>
          <a:xfrm>
            <a:off x="762000" y="1917998"/>
            <a:ext cx="10972800" cy="4195167"/>
          </a:xfrm>
        </p:spPr>
      </p:pic>
      <p:sp>
        <p:nvSpPr>
          <p:cNvPr id="6" name="Rectangle 5"/>
          <p:cNvSpPr/>
          <p:nvPr/>
        </p:nvSpPr>
        <p:spPr>
          <a:xfrm>
            <a:off x="4409539" y="6113165"/>
            <a:ext cx="2763321" cy="384721"/>
          </a:xfrm>
          <a:prstGeom prst="rect">
            <a:avLst/>
          </a:prstGeom>
        </p:spPr>
        <p:txBody>
          <a:bodyPr wrap="none">
            <a:spAutoFit/>
          </a:bodyPr>
          <a:lstStyle/>
          <a:p>
            <a:pPr algn="ctr"/>
            <a:r>
              <a:rPr lang="en-US" dirty="0" smtClean="0"/>
              <a:t>Figure 1: Cryptography [1]</a:t>
            </a:r>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cs typeface="Times New Roman" pitchFamily="18" charset="0"/>
              </a:rPr>
              <a:t>Asymmetric key cryptography</a:t>
            </a:r>
            <a:endParaRPr lang="en-US" dirty="0"/>
          </a:p>
        </p:txBody>
      </p:sp>
      <p:sp>
        <p:nvSpPr>
          <p:cNvPr id="3" name="Content Placeholder 2"/>
          <p:cNvSpPr>
            <a:spLocks noGrp="1"/>
          </p:cNvSpPr>
          <p:nvPr>
            <p:ph idx="1"/>
          </p:nvPr>
        </p:nvSpPr>
        <p:spPr/>
        <p:txBody>
          <a:bodyPr>
            <a:normAutofit/>
          </a:bodyPr>
          <a:lstStyle/>
          <a:p>
            <a:pPr algn="just">
              <a:buNone/>
            </a:pPr>
            <a:r>
              <a:rPr lang="en-US" sz="2000" dirty="0" smtClean="0">
                <a:cs typeface="Times New Roman" pitchFamily="18" charset="0"/>
              </a:rPr>
              <a:t>Asymmetric key cryptography, also known as Public-key cryptography is any cryptographic system that</a:t>
            </a:r>
          </a:p>
          <a:p>
            <a:pPr algn="just">
              <a:buNone/>
            </a:pPr>
            <a:r>
              <a:rPr lang="en-US" sz="2000" dirty="0" smtClean="0">
                <a:cs typeface="Times New Roman" pitchFamily="18" charset="0"/>
              </a:rPr>
              <a:t>uses a pair of keys which is a public that may be emanated widely and private keys which may be known</a:t>
            </a:r>
          </a:p>
          <a:p>
            <a:pPr algn="just">
              <a:buNone/>
            </a:pPr>
            <a:r>
              <a:rPr lang="en-US" sz="2000" dirty="0" smtClean="0">
                <a:cs typeface="Times New Roman" pitchFamily="18" charset="0"/>
              </a:rPr>
              <a:t>only to the owner.</a:t>
            </a:r>
          </a:p>
          <a:p>
            <a:endParaRPr lang="en-US" sz="2000" dirty="0"/>
          </a:p>
        </p:txBody>
      </p:sp>
      <p:pic>
        <p:nvPicPr>
          <p:cNvPr id="4" name="Picture 3" descr="public-key-encryption.png"/>
          <p:cNvPicPr>
            <a:picLocks noChangeAspect="1"/>
          </p:cNvPicPr>
          <p:nvPr/>
        </p:nvPicPr>
        <p:blipFill>
          <a:blip r:embed="rId2"/>
          <a:stretch>
            <a:fillRect/>
          </a:stretch>
        </p:blipFill>
        <p:spPr>
          <a:xfrm>
            <a:off x="2423884" y="2859675"/>
            <a:ext cx="7039429" cy="3418889"/>
          </a:xfrm>
          <a:prstGeom prst="rect">
            <a:avLst/>
          </a:prstGeom>
        </p:spPr>
      </p:pic>
      <p:sp>
        <p:nvSpPr>
          <p:cNvPr id="5" name="Rectangle 4"/>
          <p:cNvSpPr/>
          <p:nvPr/>
        </p:nvSpPr>
        <p:spPr>
          <a:xfrm>
            <a:off x="3483340" y="6278564"/>
            <a:ext cx="4354462" cy="384721"/>
          </a:xfrm>
          <a:prstGeom prst="rect">
            <a:avLst/>
          </a:prstGeom>
        </p:spPr>
        <p:txBody>
          <a:bodyPr wrap="none">
            <a:spAutoFit/>
          </a:bodyPr>
          <a:lstStyle/>
          <a:p>
            <a:r>
              <a:rPr lang="en-US" dirty="0" smtClean="0"/>
              <a:t>Figure 2: Asymmetric key cryptography [1]</a:t>
            </a:r>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cs typeface="Times New Roman" pitchFamily="18" charset="0"/>
              </a:rPr>
              <a:t>Problem Statement</a:t>
            </a:r>
            <a:endParaRPr lang="en-US" b="1" u="sng" dirty="0">
              <a:cs typeface="Times New Roman" pitchFamily="18" charset="0"/>
            </a:endParaRPr>
          </a:p>
        </p:txBody>
      </p:sp>
      <p:sp>
        <p:nvSpPr>
          <p:cNvPr id="3" name="Content Placeholder 2"/>
          <p:cNvSpPr>
            <a:spLocks noGrp="1"/>
          </p:cNvSpPr>
          <p:nvPr>
            <p:ph idx="1"/>
          </p:nvPr>
        </p:nvSpPr>
        <p:spPr>
          <a:xfrm>
            <a:off x="762000" y="2293257"/>
            <a:ext cx="10972800" cy="3985307"/>
          </a:xfrm>
        </p:spPr>
        <p:txBody>
          <a:bodyPr/>
          <a:lstStyle/>
          <a:p>
            <a:pPr algn="just">
              <a:buNone/>
            </a:pPr>
            <a:r>
              <a:rPr lang="en-US" dirty="0"/>
              <a:t>There are many challenges faced by people while </a:t>
            </a:r>
            <a:r>
              <a:rPr lang="en-US" dirty="0" smtClean="0"/>
              <a:t>communicating</a:t>
            </a:r>
          </a:p>
          <a:p>
            <a:pPr algn="just">
              <a:buNone/>
            </a:pPr>
            <a:r>
              <a:rPr lang="en-US" dirty="0" smtClean="0"/>
              <a:t>between </a:t>
            </a:r>
            <a:r>
              <a:rPr lang="en-US" dirty="0"/>
              <a:t>two devices. There is a chance to steal and </a:t>
            </a:r>
            <a:r>
              <a:rPr lang="en-US" dirty="0" smtClean="0"/>
              <a:t>manipulate</a:t>
            </a:r>
          </a:p>
          <a:p>
            <a:pPr algn="just">
              <a:buNone/>
            </a:pPr>
            <a:r>
              <a:rPr lang="en-US" dirty="0" smtClean="0"/>
              <a:t>data</a:t>
            </a:r>
            <a:r>
              <a:rPr lang="en-US" dirty="0"/>
              <a:t>, so we need data security and privacy for an end to </a:t>
            </a:r>
            <a:r>
              <a:rPr lang="en-US" dirty="0" smtClean="0"/>
              <a:t>end</a:t>
            </a:r>
          </a:p>
          <a:p>
            <a:pPr>
              <a:buNone/>
            </a:pPr>
            <a:r>
              <a:rPr lang="en-US" dirty="0" smtClean="0"/>
              <a:t>message </a:t>
            </a:r>
            <a:r>
              <a:rPr lang="en-US" dirty="0"/>
              <a:t>communication. </a:t>
            </a:r>
            <a:br>
              <a:rPr lang="en-US" dirty="0"/>
            </a:b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latin typeface="+mn-lt"/>
                <a:cs typeface="Times New Roman" pitchFamily="18" charset="0"/>
              </a:rPr>
              <a:t>Objectives</a:t>
            </a:r>
            <a:endParaRPr lang="en-US" b="1" u="sng" dirty="0">
              <a:latin typeface="+mn-lt"/>
              <a:cs typeface="Times New Roman" pitchFamily="18" charset="0"/>
            </a:endParaRPr>
          </a:p>
        </p:txBody>
      </p:sp>
      <p:sp>
        <p:nvSpPr>
          <p:cNvPr id="3" name="Content Placeholder 2"/>
          <p:cNvSpPr>
            <a:spLocks noGrp="1"/>
          </p:cNvSpPr>
          <p:nvPr>
            <p:ph idx="1"/>
          </p:nvPr>
        </p:nvSpPr>
        <p:spPr/>
        <p:txBody>
          <a:bodyPr>
            <a:normAutofit fontScale="92500"/>
          </a:bodyPr>
          <a:lstStyle/>
          <a:p>
            <a:pPr marL="514350" indent="-514350" algn="just">
              <a:buFont typeface="+mj-lt"/>
              <a:buAutoNum type="arabicPeriod"/>
            </a:pPr>
            <a:r>
              <a:rPr lang="en-US" dirty="0" smtClean="0"/>
              <a:t>Data </a:t>
            </a:r>
            <a:r>
              <a:rPr lang="en-US" dirty="0"/>
              <a:t>integrity: The receiver of a message should be able to check whether the message was modiﬁed during transmission, either accidentally or deliberately. No one should be able to substitute a false message for the original message, or for parts of it. </a:t>
            </a:r>
          </a:p>
          <a:p>
            <a:pPr marL="514350" indent="-514350" algn="just">
              <a:buFont typeface="+mj-lt"/>
              <a:buAutoNum type="arabicPeriod"/>
            </a:pPr>
            <a:r>
              <a:rPr lang="en-US" dirty="0"/>
              <a:t>Authentication: The receiver of a message should be able to verify its origin.</a:t>
            </a:r>
          </a:p>
          <a:p>
            <a:pPr marL="514350" indent="-514350">
              <a:buFont typeface="+mj-lt"/>
              <a:buAutoNum type="arabicPeriod"/>
            </a:pPr>
            <a:r>
              <a:rPr lang="en-US" dirty="0"/>
              <a:t>Non-repudiation: The sender should not be able to later deny that </a:t>
            </a:r>
            <a:r>
              <a:rPr lang="en-US" dirty="0" smtClean="0"/>
              <a:t>she sent </a:t>
            </a:r>
            <a:r>
              <a:rPr lang="en-US" dirty="0"/>
              <a:t>a message.</a:t>
            </a:r>
            <a:br>
              <a:rPr lang="en-US" dirty="0"/>
            </a:b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10714</TotalTime>
  <Words>1266</Words>
  <Application>Microsoft Office PowerPoint</Application>
  <PresentationFormat>Custom</PresentationFormat>
  <Paragraphs>168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Slide 1</vt:lpstr>
      <vt:lpstr>Project Details</vt:lpstr>
      <vt:lpstr>Contents</vt:lpstr>
      <vt:lpstr>Abstract</vt:lpstr>
      <vt:lpstr>Introduction</vt:lpstr>
      <vt:lpstr>How Cryptography works</vt:lpstr>
      <vt:lpstr>Asymmetric key cryptography</vt:lpstr>
      <vt:lpstr>Problem Statement</vt:lpstr>
      <vt:lpstr>Objectives</vt:lpstr>
      <vt:lpstr>Literature Review</vt:lpstr>
      <vt:lpstr>Data Encryption Standard (DES) [2]</vt:lpstr>
      <vt:lpstr>Advanced Encryption Standard (AES) [2]</vt:lpstr>
      <vt:lpstr>Methodology: RSA Algorithm</vt:lpstr>
      <vt:lpstr>RSA Algorithm workflow</vt:lpstr>
      <vt:lpstr>RSA Algorithm Flowchart…</vt:lpstr>
      <vt:lpstr>Pseudo code</vt:lpstr>
      <vt:lpstr>Pseudo code</vt:lpstr>
      <vt:lpstr>Pseudo code</vt:lpstr>
      <vt:lpstr>Pseudo code</vt:lpstr>
      <vt:lpstr>Pseudo code</vt:lpstr>
      <vt:lpstr>Pseudo code</vt:lpstr>
      <vt:lpstr>Pseudo code</vt:lpstr>
      <vt:lpstr>Pseudo code</vt:lpstr>
      <vt:lpstr>Schedule</vt:lpstr>
      <vt:lpstr>Workflow</vt:lpstr>
      <vt:lpstr>Outcome [5]</vt:lpstr>
      <vt:lpstr>Slide 27</vt:lpstr>
      <vt:lpstr>Slide 28</vt:lpstr>
      <vt:lpstr>References</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creator>Apple 2</dc:creator>
  <cp:lastModifiedBy>Windows User</cp:lastModifiedBy>
  <cp:revision>681</cp:revision>
  <cp:lastPrinted>2017-08-16T11:40:20Z</cp:lastPrinted>
  <dcterms:created xsi:type="dcterms:W3CDTF">2017-08-14T08:34:40Z</dcterms:created>
  <dcterms:modified xsi:type="dcterms:W3CDTF">2020-12-02T03:44:37Z</dcterms:modified>
</cp:coreProperties>
</file>